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8"/>
  </p:notesMasterIdLst>
  <p:sldIdLst>
    <p:sldId id="257" r:id="rId4"/>
    <p:sldId id="258" r:id="rId5"/>
    <p:sldId id="259" r:id="rId6"/>
    <p:sldId id="261" r:id="rId7"/>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6" d="100"/>
          <a:sy n="126" d="100"/>
        </p:scale>
        <p:origin x="1109" y="-15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193" cy="497969"/>
          </a:xfrm>
          <a:prstGeom prst="rect">
            <a:avLst/>
          </a:prstGeom>
        </p:spPr>
        <p:txBody>
          <a:bodyPr vert="horz" lIns="88322" tIns="44161" rIns="88322" bIns="441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487" y="1"/>
            <a:ext cx="2950193" cy="497969"/>
          </a:xfrm>
          <a:prstGeom prst="rect">
            <a:avLst/>
          </a:prstGeom>
        </p:spPr>
        <p:txBody>
          <a:bodyPr vert="horz" lIns="88322" tIns="44161" rIns="88322" bIns="44161" rtlCol="0"/>
          <a:lstStyle>
            <a:lvl1pPr algn="r">
              <a:defRPr sz="1200"/>
            </a:lvl1pPr>
          </a:lstStyle>
          <a:p>
            <a:fld id="{B369D588-A3FC-415F-8854-9900C355F01C}" type="datetimeFigureOut">
              <a:rPr kumimoji="1" lang="ja-JP" altLang="en-US" smtClean="0"/>
              <a:t>2024/5/29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88322" tIns="44161" rIns="88322" bIns="44161" rtlCol="0" anchor="ctr"/>
          <a:lstStyle/>
          <a:p>
            <a:endParaRPr lang="ja-JP" altLang="en-US"/>
          </a:p>
        </p:txBody>
      </p:sp>
      <p:sp>
        <p:nvSpPr>
          <p:cNvPr id="5" name="ノート プレースホルダー 4"/>
          <p:cNvSpPr>
            <a:spLocks noGrp="1"/>
          </p:cNvSpPr>
          <p:nvPr>
            <p:ph type="body" sz="quarter" idx="3"/>
          </p:nvPr>
        </p:nvSpPr>
        <p:spPr>
          <a:xfrm>
            <a:off x="680112" y="4783895"/>
            <a:ext cx="5446977" cy="3912834"/>
          </a:xfrm>
          <a:prstGeom prst="rect">
            <a:avLst/>
          </a:prstGeom>
        </p:spPr>
        <p:txBody>
          <a:bodyPr vert="horz" lIns="88322" tIns="44161" rIns="88322" bIns="441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369"/>
            <a:ext cx="2950193" cy="497969"/>
          </a:xfrm>
          <a:prstGeom prst="rect">
            <a:avLst/>
          </a:prstGeom>
        </p:spPr>
        <p:txBody>
          <a:bodyPr vert="horz" lIns="88322" tIns="44161" rIns="88322" bIns="441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487" y="9441369"/>
            <a:ext cx="2950193" cy="497969"/>
          </a:xfrm>
          <a:prstGeom prst="rect">
            <a:avLst/>
          </a:prstGeom>
        </p:spPr>
        <p:txBody>
          <a:bodyPr vert="horz" lIns="88322" tIns="44161" rIns="88322" bIns="44161" rtlCol="0" anchor="b"/>
          <a:lstStyle>
            <a:lvl1pPr algn="r">
              <a:defRPr sz="1200"/>
            </a:lvl1pPr>
          </a:lstStyle>
          <a:p>
            <a:fld id="{3D2D3FBA-0EE0-4324-9B71-9068396DEA90}" type="slidenum">
              <a:rPr kumimoji="1" lang="ja-JP" altLang="en-US" smtClean="0"/>
              <a:t>‹#›</a:t>
            </a:fld>
            <a:endParaRPr kumimoji="1" lang="ja-JP" altLang="en-US"/>
          </a:p>
        </p:txBody>
      </p:sp>
    </p:spTree>
    <p:extLst>
      <p:ext uri="{BB962C8B-B14F-4D97-AF65-F5344CB8AC3E}">
        <p14:creationId xmlns:p14="http://schemas.microsoft.com/office/powerpoint/2010/main" val="38075453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163362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428662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416033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412612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280709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155083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348725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339631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50544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417244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01697F-5747-43E6-873B-BCAB314D0B4D}" type="datetimeFigureOut">
              <a:rPr kumimoji="1" lang="ja-JP" altLang="en-US" smtClean="0"/>
              <a:t>2024/5/29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20609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501697F-5747-43E6-873B-BCAB314D0B4D}" type="datetimeFigureOut">
              <a:rPr kumimoji="1" lang="ja-JP" altLang="en-US" smtClean="0"/>
              <a:t>2024/5/29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EF76825-2752-4F7C-93C3-C7B9A19E5011}" type="slidenum">
              <a:rPr kumimoji="1" lang="ja-JP" altLang="en-US" smtClean="0"/>
              <a:t>‹#›</a:t>
            </a:fld>
            <a:endParaRPr kumimoji="1" lang="ja-JP" altLang="en-US"/>
          </a:p>
        </p:txBody>
      </p:sp>
    </p:spTree>
    <p:extLst>
      <p:ext uri="{BB962C8B-B14F-4D97-AF65-F5344CB8AC3E}">
        <p14:creationId xmlns:p14="http://schemas.microsoft.com/office/powerpoint/2010/main" val="2937511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hyperlink" Target="https://online.univ.coop/book_front/"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0000000-0008-0000-0300-000005000000}"/>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9011922" y="1771383"/>
            <a:ext cx="5269976" cy="3510880"/>
          </a:xfrm>
          <a:prstGeom prst="rect">
            <a:avLst/>
          </a:prstGeom>
          <a:ln>
            <a:noFill/>
          </a:ln>
          <a:effectLst/>
          <a:scene3d>
            <a:camera prst="perspectiveContrastingLeftFacing">
              <a:rot lat="300000" lon="19800000" rev="0"/>
            </a:camera>
            <a:lightRig rig="threePt" dir="t"/>
          </a:scene3d>
          <a:sp3d prstMaterial="matte"/>
        </p:spPr>
      </p:pic>
      <p:pic>
        <p:nvPicPr>
          <p:cNvPr id="23" name="図 22">
            <a:extLst>
              <a:ext uri="{FF2B5EF4-FFF2-40B4-BE49-F238E27FC236}">
                <a16:creationId xmlns:a16="http://schemas.microsoft.com/office/drawing/2014/main" id="{00000000-0008-0000-0300-000011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 y="8749422"/>
            <a:ext cx="746124" cy="1068175"/>
          </a:xfrm>
          <a:prstGeom prst="rect">
            <a:avLst/>
          </a:prstGeom>
        </p:spPr>
      </p:pic>
      <p:pic>
        <p:nvPicPr>
          <p:cNvPr id="9" name="図 8">
            <a:extLst>
              <a:ext uri="{FF2B5EF4-FFF2-40B4-BE49-F238E27FC236}">
                <a16:creationId xmlns:a16="http://schemas.microsoft.com/office/drawing/2014/main" id="{00000000-0008-0000-0300-000003000000}"/>
              </a:ext>
            </a:extLst>
          </p:cNvPr>
          <p:cNvPicPr>
            <a:picLocks noChangeAspect="1"/>
          </p:cNvPicPr>
          <p:nvPr/>
        </p:nvPicPr>
        <p:blipFill rotWithShape="1">
          <a:blip r:embed="rId4" cstate="print">
            <a:alphaModFix amt="41000"/>
            <a:extLst>
              <a:ext uri="{28A0092B-C50C-407E-A947-70E740481C1C}">
                <a14:useLocalDpi xmlns:a14="http://schemas.microsoft.com/office/drawing/2010/main" val="0"/>
              </a:ext>
            </a:extLst>
          </a:blip>
          <a:srcRect l="14828" t="14451" r="6619"/>
          <a:stretch/>
        </p:blipFill>
        <p:spPr>
          <a:xfrm rot="21449587">
            <a:off x="2129580" y="5608796"/>
            <a:ext cx="4846684" cy="3144974"/>
          </a:xfrm>
          <a:prstGeom prst="rect">
            <a:avLst/>
          </a:prstGeom>
          <a:solidFill>
            <a:srgbClr val="FFFFFF">
              <a:shade val="85000"/>
            </a:srgbClr>
          </a:solidFill>
          <a:ln w="190500" cap="rnd">
            <a:noFill/>
          </a:ln>
          <a:effectLst/>
          <a:scene3d>
            <a:camera prst="perspectiveContrastingLeftFacing">
              <a:rot lat="540000" lon="2100000" rev="0"/>
            </a:camera>
            <a:lightRig rig="threePt" dir="t"/>
          </a:scene3d>
          <a:sp3d contourW="12700" prstMaterial="matte">
            <a:contourClr>
              <a:srgbClr val="C0C0C0"/>
            </a:contourClr>
          </a:sp3d>
        </p:spPr>
      </p:pic>
      <p:pic>
        <p:nvPicPr>
          <p:cNvPr id="10" name="図 9">
            <a:extLst>
              <a:ext uri="{FF2B5EF4-FFF2-40B4-BE49-F238E27FC236}">
                <a16:creationId xmlns:a16="http://schemas.microsoft.com/office/drawing/2014/main" id="{00000000-0008-0000-0300-000004000000}"/>
              </a:ext>
            </a:extLst>
          </p:cNvPr>
          <p:cNvPicPr>
            <a:picLocks noChangeAspect="1"/>
          </p:cNvPicPr>
          <p:nvPr/>
        </p:nvPicPr>
        <p:blipFill rotWithShape="1">
          <a:blip r:embed="rId5" cstate="print">
            <a:alphaModFix amt="31000"/>
            <a:extLst>
              <a:ext uri="{BEBA8EAE-BF5A-486C-A8C5-ECC9F3942E4B}">
                <a14:imgProps xmlns:a14="http://schemas.microsoft.com/office/drawing/2010/main">
                  <a14:imgLayer r:embed="rId6">
                    <a14:imgEffect>
                      <a14:sharpenSoften amount="-5000"/>
                    </a14:imgEffect>
                  </a14:imgLayer>
                </a14:imgProps>
              </a:ext>
              <a:ext uri="{28A0092B-C50C-407E-A947-70E740481C1C}">
                <a14:useLocalDpi xmlns:a14="http://schemas.microsoft.com/office/drawing/2010/main" val="0"/>
              </a:ext>
            </a:extLst>
          </a:blip>
          <a:srcRect r="15382"/>
          <a:stretch/>
        </p:blipFill>
        <p:spPr>
          <a:xfrm>
            <a:off x="1" y="1679462"/>
            <a:ext cx="6770112" cy="5257270"/>
          </a:xfrm>
          <a:prstGeom prst="rect">
            <a:avLst/>
          </a:prstGeom>
          <a:effectLst>
            <a:outerShdw blurRad="50800" dist="50800" dir="5400000" algn="ctr" rotWithShape="0">
              <a:srgbClr val="000000">
                <a:alpha val="81000"/>
              </a:srgbClr>
            </a:outerShdw>
          </a:effectLst>
        </p:spPr>
      </p:pic>
      <p:pic>
        <p:nvPicPr>
          <p:cNvPr id="8" name="図 7">
            <a:extLst>
              <a:ext uri="{FF2B5EF4-FFF2-40B4-BE49-F238E27FC236}">
                <a16:creationId xmlns:a16="http://schemas.microsoft.com/office/drawing/2014/main" id="{00000000-0008-0000-0300-000002000000}"/>
              </a:ext>
            </a:extLst>
          </p:cNvPr>
          <p:cNvPicPr>
            <a:picLocks noChangeAspect="1"/>
          </p:cNvPicPr>
          <p:nvPr/>
        </p:nvPicPr>
        <p:blipFill>
          <a:blip r:embed="rId7">
            <a:alphaModFix amt="47000"/>
          </a:blip>
          <a:stretch>
            <a:fillRect/>
          </a:stretch>
        </p:blipFill>
        <p:spPr>
          <a:xfrm>
            <a:off x="10230746" y="6042128"/>
            <a:ext cx="7074833" cy="2025317"/>
          </a:xfrm>
          <a:prstGeom prst="rect">
            <a:avLst/>
          </a:prstGeom>
        </p:spPr>
      </p:pic>
      <p:sp>
        <p:nvSpPr>
          <p:cNvPr id="12" name="四角形: 角を丸くする 11">
            <a:extLst>
              <a:ext uri="{FF2B5EF4-FFF2-40B4-BE49-F238E27FC236}">
                <a16:creationId xmlns:a16="http://schemas.microsoft.com/office/drawing/2014/main" id="{00000000-0008-0000-0300-000006000000}"/>
              </a:ext>
            </a:extLst>
          </p:cNvPr>
          <p:cNvSpPr/>
          <p:nvPr/>
        </p:nvSpPr>
        <p:spPr>
          <a:xfrm>
            <a:off x="-374075" y="237536"/>
            <a:ext cx="7416800" cy="6040905"/>
          </a:xfrm>
          <a:prstGeom prst="roundRect">
            <a:avLst/>
          </a:prstGeom>
          <a:gradFill flip="none" rotWithShape="1">
            <a:gsLst>
              <a:gs pos="96330">
                <a:srgbClr val="FFFFFF">
                  <a:alpha val="0"/>
                </a:srgbClr>
              </a:gs>
              <a:gs pos="56000">
                <a:srgbClr val="FFFFFF">
                  <a:alpha val="14118"/>
                </a:srgbClr>
              </a:gs>
              <a:gs pos="32000">
                <a:schemeClr val="bg1"/>
              </a:gs>
            </a:gsLst>
            <a:path path="circle">
              <a:fillToRect l="50000" t="50000" r="50000" b="50000"/>
            </a:path>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 name="正方形/長方形 14">
            <a:extLst>
              <a:ext uri="{FF2B5EF4-FFF2-40B4-BE49-F238E27FC236}">
                <a16:creationId xmlns:a16="http://schemas.microsoft.com/office/drawing/2014/main" id="{00000000-0008-0000-0300-000009000000}"/>
              </a:ext>
            </a:extLst>
          </p:cNvPr>
          <p:cNvSpPr/>
          <p:nvPr/>
        </p:nvSpPr>
        <p:spPr>
          <a:xfrm>
            <a:off x="-775458" y="53463"/>
            <a:ext cx="6929438" cy="1015663"/>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3000" b="0" cap="none" spc="0" dirty="0">
                <a:ln w="0"/>
                <a:solidFill>
                  <a:srgbClr val="CC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大学生協 カタログショッピングの</a:t>
            </a:r>
            <a:endParaRPr lang="en-US" altLang="ja-JP" sz="3000" b="0" cap="none" spc="0" dirty="0">
              <a:ln w="0"/>
              <a:solidFill>
                <a:srgbClr val="CC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ctr"/>
            <a:r>
              <a:rPr lang="ja-JP" altLang="en-US" sz="3000" b="0" cap="none" spc="0" dirty="0">
                <a:ln w="0"/>
                <a:solidFill>
                  <a:srgbClr val="CC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注文システムをご利用ください</a:t>
            </a:r>
          </a:p>
        </p:txBody>
      </p:sp>
      <p:grpSp>
        <p:nvGrpSpPr>
          <p:cNvPr id="5" name="グループ化 4">
            <a:extLst>
              <a:ext uri="{FF2B5EF4-FFF2-40B4-BE49-F238E27FC236}">
                <a16:creationId xmlns:a16="http://schemas.microsoft.com/office/drawing/2014/main" id="{0EA156DB-015D-42AD-4AD7-BD1B75ED9F60}"/>
              </a:ext>
            </a:extLst>
          </p:cNvPr>
          <p:cNvGrpSpPr/>
          <p:nvPr/>
        </p:nvGrpSpPr>
        <p:grpSpPr>
          <a:xfrm>
            <a:off x="7860528" y="416430"/>
            <a:ext cx="1610861" cy="851254"/>
            <a:chOff x="8070171" y="738213"/>
            <a:chExt cx="2042099" cy="851254"/>
          </a:xfrm>
        </p:grpSpPr>
        <p:sp>
          <p:nvSpPr>
            <p:cNvPr id="2" name="楕円 1">
              <a:extLst>
                <a:ext uri="{FF2B5EF4-FFF2-40B4-BE49-F238E27FC236}">
                  <a16:creationId xmlns:a16="http://schemas.microsoft.com/office/drawing/2014/main" id="{263AC729-534A-E02C-F81D-C34438BE84F0}"/>
                </a:ext>
              </a:extLst>
            </p:cNvPr>
            <p:cNvSpPr/>
            <p:nvPr/>
          </p:nvSpPr>
          <p:spPr>
            <a:xfrm>
              <a:off x="8070171" y="738213"/>
              <a:ext cx="1883501" cy="851254"/>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0000000-0008-0000-0300-00000A000000}"/>
                </a:ext>
              </a:extLst>
            </p:cNvPr>
            <p:cNvSpPr/>
            <p:nvPr/>
          </p:nvSpPr>
          <p:spPr>
            <a:xfrm>
              <a:off x="8125907" y="829508"/>
              <a:ext cx="1986363" cy="707886"/>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0" cap="none" spc="0" dirty="0">
                  <a:ln w="0"/>
                  <a:solidFill>
                    <a:schemeClr val="accent5">
                      <a:lumMod val="75000"/>
                    </a:schemeClr>
                  </a:solidFill>
                  <a:effectLst>
                    <a:outerShdw blurRad="38100" dist="25400" dir="5400000" algn="ctr" rotWithShape="0">
                      <a:srgbClr val="6E747A">
                        <a:alpha val="43000"/>
                      </a:srgbClr>
                    </a:outerShdw>
                  </a:effectLst>
                </a:rPr>
                <a:t>2023</a:t>
              </a:r>
              <a:r>
                <a:rPr lang="ja-JP" altLang="en-US" sz="2000" b="0" cap="none" spc="0" dirty="0">
                  <a:ln w="0"/>
                  <a:solidFill>
                    <a:schemeClr val="accent5">
                      <a:lumMod val="75000"/>
                    </a:schemeClr>
                  </a:solidFill>
                  <a:effectLst>
                    <a:outerShdw blurRad="38100" dist="25400" dir="5400000" algn="ctr" rotWithShape="0">
                      <a:srgbClr val="6E747A">
                        <a:alpha val="43000"/>
                      </a:srgbClr>
                    </a:outerShdw>
                  </a:effectLst>
                </a:rPr>
                <a:t>年</a:t>
              </a:r>
              <a:endParaRPr lang="en-US" altLang="ja-JP" sz="2000" b="0" cap="none" spc="0" dirty="0">
                <a:ln w="0"/>
                <a:solidFill>
                  <a:schemeClr val="accent5">
                    <a:lumMod val="75000"/>
                  </a:schemeClr>
                </a:solidFill>
                <a:effectLst>
                  <a:outerShdw blurRad="38100" dist="25400" dir="5400000" algn="ctr" rotWithShape="0">
                    <a:srgbClr val="6E747A">
                      <a:alpha val="43000"/>
                    </a:srgbClr>
                  </a:outerShdw>
                </a:effectLst>
              </a:endParaRPr>
            </a:p>
            <a:p>
              <a:pPr algn="ctr"/>
              <a:r>
                <a:rPr lang="en-US" altLang="ja-JP" sz="2000" b="0" cap="none" spc="0" dirty="0">
                  <a:ln w="0"/>
                  <a:solidFill>
                    <a:schemeClr val="accent5">
                      <a:lumMod val="75000"/>
                    </a:schemeClr>
                  </a:solidFill>
                  <a:effectLst>
                    <a:outerShdw blurRad="38100" dist="25400" dir="5400000" algn="ctr" rotWithShape="0">
                      <a:srgbClr val="6E747A">
                        <a:alpha val="43000"/>
                      </a:srgbClr>
                    </a:outerShdw>
                  </a:effectLst>
                </a:rPr>
                <a:t>10</a:t>
              </a:r>
              <a:r>
                <a:rPr lang="ja-JP" altLang="en-US" sz="2000" b="0" cap="none" spc="0" dirty="0">
                  <a:ln w="0"/>
                  <a:solidFill>
                    <a:schemeClr val="accent5">
                      <a:lumMod val="75000"/>
                    </a:schemeClr>
                  </a:solidFill>
                  <a:effectLst>
                    <a:outerShdw blurRad="38100" dist="25400" dir="5400000" algn="ctr" rotWithShape="0">
                      <a:srgbClr val="6E747A">
                        <a:alpha val="43000"/>
                      </a:srgbClr>
                    </a:outerShdw>
                  </a:effectLst>
                </a:rPr>
                <a:t>月～</a:t>
              </a:r>
            </a:p>
          </p:txBody>
        </p:sp>
      </p:grpSp>
      <p:sp>
        <p:nvSpPr>
          <p:cNvPr id="17" name="正方形/長方形 16">
            <a:extLst>
              <a:ext uri="{FF2B5EF4-FFF2-40B4-BE49-F238E27FC236}">
                <a16:creationId xmlns:a16="http://schemas.microsoft.com/office/drawing/2014/main" id="{00000000-0008-0000-0300-00000B000000}"/>
              </a:ext>
            </a:extLst>
          </p:cNvPr>
          <p:cNvSpPr/>
          <p:nvPr/>
        </p:nvSpPr>
        <p:spPr>
          <a:xfrm>
            <a:off x="9539823" y="4421963"/>
            <a:ext cx="4703176" cy="1048060"/>
          </a:xfrm>
          <a:prstGeom prst="rect">
            <a:avLst/>
          </a:prstGeom>
          <a:noFill/>
          <a:effectLst>
            <a:outerShdw blurRad="50800" dist="38100" dir="2700000" algn="tl" rotWithShape="0">
              <a:schemeClr val="bg1">
                <a:alpha val="40000"/>
              </a:schemeClr>
            </a:outerShdw>
          </a:effectLst>
        </p:spPr>
        <p:txBody>
          <a:bodyPr wrap="square" lIns="91440" tIns="45720" rIns="91440" bIns="4572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8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お願い：</a:t>
            </a:r>
            <a:endParaRPr lang="en-US" altLang="ja-JP" sz="18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l"/>
            <a:r>
              <a:rPr lang="ja-JP" altLang="en-US"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ご利用にはご登録をお願いたします。</a:t>
            </a:r>
            <a:endParaRPr lang="en-US" altLang="ja-JP"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l"/>
            <a:r>
              <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カタログショッピング</a:t>
            </a:r>
            <a:r>
              <a:rPr lang="en-US" altLang="ja-JP"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WEB</a:t>
            </a:r>
            <a:r>
              <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サイトのユーザー</a:t>
            </a:r>
            <a:r>
              <a:rPr lang="en-US" altLang="ja-JP"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ID</a:t>
            </a:r>
            <a:r>
              <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は自動で移行できません。</a:t>
            </a:r>
            <a:endParaRPr lang="en-US" altLang="ja-JP"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l"/>
            <a:r>
              <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新しい会員規約等をご確認</a:t>
            </a:r>
            <a:r>
              <a:rPr lang="ja-JP" altLang="en-US" sz="12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のうえ、登録申し込みをお願いいたします。</a:t>
            </a:r>
            <a:endPar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18" name="正方形/長方形 17">
            <a:extLst>
              <a:ext uri="{FF2B5EF4-FFF2-40B4-BE49-F238E27FC236}">
                <a16:creationId xmlns:a16="http://schemas.microsoft.com/office/drawing/2014/main" id="{00000000-0008-0000-0300-00000C000000}"/>
              </a:ext>
            </a:extLst>
          </p:cNvPr>
          <p:cNvSpPr/>
          <p:nvPr/>
        </p:nvSpPr>
        <p:spPr>
          <a:xfrm>
            <a:off x="245443" y="2202632"/>
            <a:ext cx="6627813" cy="1198956"/>
          </a:xfrm>
          <a:prstGeom prst="rect">
            <a:avLst/>
          </a:prstGeom>
          <a:noFill/>
          <a:effectLst>
            <a:outerShdw blurRad="50800" dist="38100" dir="2700000" algn="tl" rotWithShape="0">
              <a:schemeClr val="bg1">
                <a:alpha val="40000"/>
              </a:schemeClr>
            </a:outerShdw>
          </a:effectLst>
        </p:spPr>
        <p:txBody>
          <a:bodyPr wrap="square" lIns="91440" tIns="45720" rIns="91440" bIns="4572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★ご注文いただける商品がこれまでよりも大幅に増えております。</a:t>
            </a:r>
            <a:endParaRPr lang="en-US" altLang="ja-JP"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r>
              <a:rPr lang="ja-JP" altLang="en-US"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en-US" altLang="ja-JP"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Apple</a:t>
            </a:r>
            <a:r>
              <a:rPr lang="ja-JP" altLang="en-US"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や</a:t>
            </a:r>
            <a:r>
              <a:rPr lang="en-US" altLang="ja-JP"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Panasonic</a:t>
            </a:r>
            <a:r>
              <a:rPr lang="ja-JP" altLang="en-US"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など商品価格が分かります。</a:t>
            </a:r>
            <a:endParaRPr lang="en-US" altLang="ja-JP"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r>
              <a:rPr lang="ja-JP" altLang="en-US" sz="18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ja-JP" altLang="en-US"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在庫の状況が○</a:t>
            </a:r>
            <a:r>
              <a:rPr lang="en-US" altLang="ja-JP" sz="16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ja-JP" altLang="en-US" sz="16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潤沢 </a:t>
            </a:r>
            <a:r>
              <a:rPr lang="ja-JP" altLang="en-US"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en-US" altLang="ja-JP" sz="16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ja-JP" altLang="en-US" sz="16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僅少 </a:t>
            </a:r>
            <a:r>
              <a:rPr lang="en-US" altLang="ja-JP" sz="16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ja-JP" altLang="en-US" sz="16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品切</a:t>
            </a:r>
            <a:r>
              <a:rPr lang="ja-JP" altLang="en-US" sz="1600" b="0" cap="none" spc="0" baseline="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r>
              <a:rPr lang="ja-JP" altLang="en-US" sz="1800" b="0" cap="none" spc="0" baseline="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の表示で把握できます。</a:t>
            </a:r>
            <a:endParaRPr lang="en-US" altLang="ja-JP"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r>
              <a:rPr lang="ja-JP" altLang="en-US"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★サイト内でご自身で生協の見積書を作成することができます。</a:t>
            </a:r>
          </a:p>
        </p:txBody>
      </p:sp>
      <p:sp>
        <p:nvSpPr>
          <p:cNvPr id="20" name="正方形/長方形 19">
            <a:extLst>
              <a:ext uri="{FF2B5EF4-FFF2-40B4-BE49-F238E27FC236}">
                <a16:creationId xmlns:a16="http://schemas.microsoft.com/office/drawing/2014/main" id="{00000000-0008-0000-0300-00000E000000}"/>
              </a:ext>
            </a:extLst>
          </p:cNvPr>
          <p:cNvSpPr/>
          <p:nvPr/>
        </p:nvSpPr>
        <p:spPr>
          <a:xfrm>
            <a:off x="87888" y="2484284"/>
            <a:ext cx="5937251" cy="381000"/>
          </a:xfrm>
          <a:prstGeom prst="rect">
            <a:avLst/>
          </a:prstGeom>
          <a:noFill/>
          <a:effectLst>
            <a:outerShdw blurRad="50800" dist="38100" dir="2700000" algn="tl" rotWithShape="0">
              <a:schemeClr val="bg1">
                <a:alpha val="40000"/>
              </a:schemeClr>
            </a:outerShdw>
          </a:effectLst>
        </p:spPr>
        <p:txBody>
          <a:bodyPr wrap="square" lIns="91440" tIns="45720" rIns="91440" bIns="4572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ja-JP" altLang="en-US" sz="1800" b="0" cap="none" spc="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00000000-0008-0000-0300-000010000000}"/>
              </a:ext>
            </a:extLst>
          </p:cNvPr>
          <p:cNvSpPr/>
          <p:nvPr/>
        </p:nvSpPr>
        <p:spPr>
          <a:xfrm>
            <a:off x="87888" y="2812367"/>
            <a:ext cx="6546292" cy="276904"/>
          </a:xfrm>
          <a:prstGeom prst="rect">
            <a:avLst/>
          </a:prstGeom>
          <a:noFill/>
          <a:effectLst>
            <a:outerShdw blurRad="50800" dist="38100" dir="2700000" algn="tl" rotWithShape="0">
              <a:schemeClr val="bg1">
                <a:alpha val="40000"/>
              </a:schemeClr>
            </a:outerShdw>
          </a:effectLst>
        </p:spPr>
        <p:txBody>
          <a:bodyPr wrap="square" lIns="91440" tIns="45720" rIns="91440" bIns="4572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ja-JP" altLang="en-US" sz="1800" b="0" cap="none" spc="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00000000-0008-0000-0300-000016000000}"/>
              </a:ext>
            </a:extLst>
          </p:cNvPr>
          <p:cNvSpPr/>
          <p:nvPr/>
        </p:nvSpPr>
        <p:spPr>
          <a:xfrm>
            <a:off x="293688" y="3499789"/>
            <a:ext cx="6564312" cy="1691669"/>
          </a:xfrm>
          <a:prstGeom prst="rect">
            <a:avLst/>
          </a:prstGeom>
          <a:noFill/>
          <a:effectLst>
            <a:outerShdw blurRad="50800" dist="38100" dir="2700000" algn="tl" rotWithShape="0">
              <a:schemeClr val="bg1">
                <a:alpha val="40000"/>
              </a:schemeClr>
            </a:outerShdw>
          </a:effectLst>
        </p:spPr>
        <p:txBody>
          <a:bodyPr wrap="square" lIns="91440" tIns="45720" rIns="91440" bIns="4572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r>
              <a:rPr lang="en-US" altLang="ja-JP" sz="14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en-US" altLang="ja-JP" sz="14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2023</a:t>
            </a:r>
            <a:r>
              <a:rPr lang="ja-JP" altLang="en-US" sz="14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年</a:t>
            </a:r>
            <a:r>
              <a:rPr lang="en-US" altLang="ja-JP" sz="14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10</a:t>
            </a:r>
            <a:r>
              <a:rPr lang="ja-JP" altLang="en-US" sz="14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月以前の</a:t>
            </a:r>
            <a:r>
              <a:rPr lang="ja-JP" altLang="en-US" sz="14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カタログショッピング</a:t>
            </a:r>
            <a:r>
              <a:rPr lang="en-US" altLang="ja-JP" sz="14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w</a:t>
            </a:r>
            <a:r>
              <a:rPr lang="en-US" altLang="ja-JP" sz="14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eb</a:t>
            </a:r>
            <a:r>
              <a:rPr lang="ja-JP" altLang="en-US" sz="14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サイトを</a:t>
            </a:r>
            <a:r>
              <a:rPr lang="ja-JP" altLang="en-US" sz="14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ご利用の皆様へ</a:t>
            </a:r>
            <a:r>
              <a:rPr lang="en-US" altLang="ja-JP" sz="14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endParaRPr lang="en-US" altLang="ja-JP" sz="14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l"/>
            <a:r>
              <a:rPr lang="ja-JP" altLang="en-US" sz="14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r>
              <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r>
              <a:rPr lang="ja-JP" altLang="en-US" sz="16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◆商品情報をご覧になるには、必ず</a:t>
            </a:r>
            <a:r>
              <a:rPr lang="ja-JP" altLang="en-US" sz="160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会員登録が必要です。</a:t>
            </a:r>
            <a:br>
              <a:rPr lang="en-US" altLang="ja-JP" sz="160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br>
            <a:r>
              <a:rPr lang="ja-JP" altLang="en-US" sz="120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r>
              <a:rPr lang="ja-JP" altLang="en-US" sz="1200" dirty="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カタログショッピング</a:t>
            </a:r>
            <a:r>
              <a:rPr lang="en-US" altLang="ja-JP"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WEB</a:t>
            </a:r>
            <a:r>
              <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サイトのユーザー</a:t>
            </a:r>
            <a:r>
              <a:rPr lang="en-US" altLang="ja-JP"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ID</a:t>
            </a:r>
            <a:r>
              <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は自動で移行できません。</a:t>
            </a:r>
            <a:endParaRPr lang="en-US" altLang="ja-JP"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l"/>
            <a:r>
              <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◆新しい会員規約等をご確認</a:t>
            </a:r>
            <a:r>
              <a:rPr lang="ja-JP" altLang="en-US" sz="12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のうえ、登録申し込みをお願いいたします。</a:t>
            </a:r>
            <a:endPar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l"/>
            <a:r>
              <a:rPr lang="ja-JP" altLang="en-US" sz="120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r>
              <a:rPr lang="ja-JP" altLang="en-US" sz="1200" dirty="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ja-JP" altLang="en-US" sz="12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商品のお届け、およびお支払いは店舗のみとなります。</a:t>
            </a:r>
            <a:endParaRPr lang="en-US" altLang="ja-JP" sz="12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l"/>
            <a:r>
              <a:rPr lang="ja-JP" altLang="en-US" sz="12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システム内での決済および自宅配送の機能は新しいシステムにはございません。</a:t>
            </a:r>
            <a:endParaRPr lang="en-US" altLang="ja-JP" sz="12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l"/>
            <a:r>
              <a:rPr lang="ja-JP" altLang="en-US" sz="120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店舗以外でのお受け取りをご希望の場合は、ご登録いただいた店舗へご相談ください</a:t>
            </a:r>
            <a:r>
              <a:rPr lang="ja-JP" altLang="en-US" sz="12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p>
        </p:txBody>
      </p:sp>
      <p:sp>
        <p:nvSpPr>
          <p:cNvPr id="25" name="四角形: 角を丸くする 24">
            <a:extLst>
              <a:ext uri="{FF2B5EF4-FFF2-40B4-BE49-F238E27FC236}">
                <a16:creationId xmlns:a16="http://schemas.microsoft.com/office/drawing/2014/main" id="{00000000-0008-0000-0300-000013000000}"/>
              </a:ext>
            </a:extLst>
          </p:cNvPr>
          <p:cNvSpPr/>
          <p:nvPr/>
        </p:nvSpPr>
        <p:spPr>
          <a:xfrm>
            <a:off x="214312" y="5479557"/>
            <a:ext cx="6388271" cy="2946828"/>
          </a:xfrm>
          <a:prstGeom prst="roundRect">
            <a:avLst>
              <a:gd name="adj" fmla="val 44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a:p>
            <a:pPr algn="l"/>
            <a:endParaRPr kumimoji="1" lang="en-US" altLang="ja-JP" dirty="0">
              <a:solidFill>
                <a:sysClr val="windowText" lastClr="000000"/>
              </a:solidFill>
              <a:latin typeface="BIZ UDゴシック" panose="020B0400000000000000" pitchFamily="49" charset="-128"/>
              <a:ea typeface="BIZ UDゴシック" panose="020B0400000000000000" pitchFamily="49" charset="-128"/>
            </a:endParaRPr>
          </a:p>
          <a:p>
            <a:pPr algn="l"/>
            <a:endParaRPr kumimoji="1" lang="en-US" altLang="ja-JP" sz="800" dirty="0">
              <a:solidFill>
                <a:sysClr val="windowText" lastClr="000000"/>
              </a:solidFill>
              <a:latin typeface="BIZ UDゴシック" panose="020B0400000000000000" pitchFamily="49" charset="-128"/>
              <a:ea typeface="BIZ UDゴシック" panose="020B0400000000000000" pitchFamily="49" charset="-128"/>
            </a:endParaRPr>
          </a:p>
          <a:p>
            <a:pPr algn="l"/>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①</a:t>
            </a:r>
            <a:r>
              <a:rPr kumimoji="1" lang="ja-JP" altLang="en-US" sz="1100" baseline="0" dirty="0">
                <a:solidFill>
                  <a:sysClr val="windowText" lastClr="000000"/>
                </a:solidFill>
                <a:latin typeface="BIZ UDゴシック" panose="020B0400000000000000" pitchFamily="49" charset="-128"/>
                <a:ea typeface="BIZ UDゴシック" panose="020B0400000000000000" pitchFamily="49" charset="-128"/>
              </a:rPr>
              <a:t> </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「個人情報の取り扱い」と「</a:t>
            </a:r>
            <a:r>
              <a:rPr kumimoji="1" lang="en-US" altLang="ja-JP" sz="1100" dirty="0">
                <a:solidFill>
                  <a:sysClr val="windowText" lastClr="000000"/>
                </a:solidFill>
                <a:latin typeface="BIZ UDゴシック" panose="020B0400000000000000" pitchFamily="49" charset="-128"/>
                <a:ea typeface="BIZ UDゴシック" panose="020B0400000000000000" pitchFamily="49" charset="-128"/>
              </a:rPr>
              <a:t>UC-OS</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会員</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規約」をご確認いただき、</a:t>
            </a:r>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a:p>
            <a:pPr algn="l"/>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　　　　　　　　　　　　　　　　　　　　　　裏面の同意欄に✓マークをご記入ください。</a:t>
            </a:r>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a:p>
            <a:pPr algn="l"/>
            <a:endParaRPr kumimoji="1" lang="en-US" altLang="ja-JP" sz="800" dirty="0">
              <a:solidFill>
                <a:sysClr val="windowText" lastClr="000000"/>
              </a:solidFill>
              <a:latin typeface="BIZ UDゴシック" panose="020B0400000000000000" pitchFamily="49" charset="-128"/>
              <a:ea typeface="BIZ UDゴシック" panose="020B0400000000000000" pitchFamily="49" charset="-128"/>
            </a:endParaRPr>
          </a:p>
          <a:p>
            <a:pPr algn="l"/>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②</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 </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お名前</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・メールアドレス・その他必要事項をご記入し 生協店舗へご提出ください。</a:t>
            </a:r>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a:p>
            <a:pPr algn="l"/>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　　</a:t>
            </a:r>
            <a:r>
              <a:rPr kumimoji="1" lang="en-US" altLang="ja-JP" sz="11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大学発行の公式アドレス（</a:t>
            </a:r>
            <a:r>
              <a:rPr kumimoji="1" lang="en-US" altLang="ja-JP" dirty="0">
                <a:solidFill>
                  <a:sysClr val="windowText" lastClr="000000"/>
                </a:solidFill>
                <a:latin typeface="BIZ UDゴシック" panose="020B0400000000000000" pitchFamily="49" charset="-128"/>
                <a:ea typeface="BIZ UDゴシック" panose="020B0400000000000000" pitchFamily="49" charset="-128"/>
              </a:rPr>
              <a:t>@suac.</a:t>
            </a:r>
            <a:r>
              <a:rPr kumimoji="1" lang="en-US" altLang="ja-JP" sz="1100" dirty="0">
                <a:solidFill>
                  <a:sysClr val="windowText" lastClr="000000"/>
                </a:solidFill>
                <a:latin typeface="BIZ UDゴシック" panose="020B0400000000000000" pitchFamily="49" charset="-128"/>
                <a:ea typeface="BIZ UDゴシック" panose="020B0400000000000000" pitchFamily="49" charset="-128"/>
              </a:rPr>
              <a:t>ac.jp</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）で登録をお願いします。</a:t>
            </a:r>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　　　　　　　　　　　　</a:t>
            </a:r>
            <a:endParaRPr kumimoji="1" lang="en-US" altLang="ja-JP" sz="800" dirty="0">
              <a:solidFill>
                <a:sysClr val="windowText" lastClr="000000"/>
              </a:solidFill>
              <a:latin typeface="BIZ UDゴシック" panose="020B0400000000000000" pitchFamily="49" charset="-128"/>
              <a:ea typeface="BIZ UDゴシック" panose="020B0400000000000000" pitchFamily="49" charset="-128"/>
            </a:endParaRPr>
          </a:p>
          <a:p>
            <a:pPr algn="l"/>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③</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 生協店舗にて登録を行います。</a:t>
            </a:r>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a:p>
            <a:pPr algn="l"/>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　　店舗システムの方で登録が完了いたしましたら、ご登録のメールアドレスにログイン用の</a:t>
            </a:r>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a:p>
            <a:pPr algn="l"/>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　　</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初期パスワードと</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ＵＲＬ</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が自動で配信されます。</a:t>
            </a:r>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a:p>
            <a:pPr algn="l"/>
            <a:endParaRPr kumimoji="1" lang="en-US" altLang="ja-JP" sz="800" dirty="0">
              <a:solidFill>
                <a:sysClr val="windowText" lastClr="000000"/>
              </a:solidFill>
              <a:latin typeface="BIZ UDゴシック" panose="020B0400000000000000" pitchFamily="49" charset="-128"/>
              <a:ea typeface="BIZ UDゴシック" panose="020B0400000000000000" pitchFamily="49" charset="-128"/>
            </a:endParaRPr>
          </a:p>
          <a:p>
            <a:pPr algn="l"/>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④</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 </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送付された</a:t>
            </a:r>
            <a:r>
              <a:rPr kumimoji="1" lang="en-US" altLang="ja-JP" dirty="0">
                <a:solidFill>
                  <a:sysClr val="windowText" lastClr="000000"/>
                </a:solidFill>
                <a:latin typeface="BIZ UDゴシック" panose="020B0400000000000000" pitchFamily="49" charset="-128"/>
                <a:ea typeface="BIZ UDゴシック" panose="020B0400000000000000" pitchFamily="49" charset="-128"/>
              </a:rPr>
              <a:t>URL</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をクリックし、登録のメールアドレスと初期パスワードでログインください。</a:t>
            </a:r>
            <a:endParaRPr kumimoji="1" lang="en-US" altLang="ja-JP" dirty="0">
              <a:solidFill>
                <a:sysClr val="windowText" lastClr="000000"/>
              </a:solidFill>
              <a:latin typeface="BIZ UDゴシック" panose="020B0400000000000000" pitchFamily="49" charset="-128"/>
              <a:ea typeface="BIZ UDゴシック" panose="020B0400000000000000" pitchFamily="49" charset="-128"/>
            </a:endParaRPr>
          </a:p>
          <a:p>
            <a:pPr algn="l"/>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　 </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ログイン後、</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マイページで</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パスワードの変更登録を行ってください。</a:t>
            </a:r>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a:p>
            <a:pPr algn="l"/>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　　</a:t>
            </a:r>
            <a:r>
              <a:rPr kumimoji="1" lang="en-US" altLang="ja-JP" sz="11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変更</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されたパスワードはお忘れのないように大切に管理してください。</a:t>
            </a:r>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p:txBody>
      </p:sp>
      <p:grpSp>
        <p:nvGrpSpPr>
          <p:cNvPr id="14" name="グループ化 13">
            <a:extLst>
              <a:ext uri="{FF2B5EF4-FFF2-40B4-BE49-F238E27FC236}">
                <a16:creationId xmlns:a16="http://schemas.microsoft.com/office/drawing/2014/main" id="{FBB0B2B4-D075-A80E-7CC5-7F5F46BB7E5E}"/>
              </a:ext>
            </a:extLst>
          </p:cNvPr>
          <p:cNvGrpSpPr/>
          <p:nvPr/>
        </p:nvGrpSpPr>
        <p:grpSpPr>
          <a:xfrm>
            <a:off x="1366205" y="948692"/>
            <a:ext cx="4037704" cy="804171"/>
            <a:chOff x="1645310" y="960314"/>
            <a:chExt cx="4037704" cy="804171"/>
          </a:xfrm>
        </p:grpSpPr>
        <p:pic>
          <p:nvPicPr>
            <p:cNvPr id="13" name="図 12">
              <a:extLst>
                <a:ext uri="{FF2B5EF4-FFF2-40B4-BE49-F238E27FC236}">
                  <a16:creationId xmlns:a16="http://schemas.microsoft.com/office/drawing/2014/main" id="{00000000-0008-0000-0300-000007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5310" y="960314"/>
              <a:ext cx="4037704" cy="758142"/>
            </a:xfrm>
            <a:prstGeom prst="rect">
              <a:avLst/>
            </a:prstGeom>
          </p:spPr>
        </p:pic>
        <p:sp>
          <p:nvSpPr>
            <p:cNvPr id="3" name="テキスト ボックス 2">
              <a:extLst>
                <a:ext uri="{FF2B5EF4-FFF2-40B4-BE49-F238E27FC236}">
                  <a16:creationId xmlns:a16="http://schemas.microsoft.com/office/drawing/2014/main" id="{244DE3B6-5777-04F4-AB23-AD5656532288}"/>
                </a:ext>
              </a:extLst>
            </p:cNvPr>
            <p:cNvSpPr txBox="1"/>
            <p:nvPr/>
          </p:nvSpPr>
          <p:spPr>
            <a:xfrm>
              <a:off x="2558820" y="1456708"/>
              <a:ext cx="1105342" cy="307777"/>
            </a:xfrm>
            <a:prstGeom prst="rect">
              <a:avLst/>
            </a:prstGeom>
            <a:noFill/>
          </p:spPr>
          <p:txBody>
            <a:bodyPr wrap="square">
              <a:spAutoFit/>
            </a:bodyPr>
            <a:lstStyle/>
            <a:p>
              <a:r>
                <a:rPr lang="ja-JP" altLang="en-US" sz="1400" dirty="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（ユーコス）</a:t>
              </a:r>
              <a:endParaRPr lang="ja-JP" altLang="en-US" sz="1400" dirty="0"/>
            </a:p>
          </p:txBody>
        </p:sp>
      </p:grpSp>
      <p:sp>
        <p:nvSpPr>
          <p:cNvPr id="24" name="正方形/長方形 23">
            <a:extLst>
              <a:ext uri="{FF2B5EF4-FFF2-40B4-BE49-F238E27FC236}">
                <a16:creationId xmlns:a16="http://schemas.microsoft.com/office/drawing/2014/main" id="{00000000-0008-0000-0300-000012000000}"/>
              </a:ext>
            </a:extLst>
          </p:cNvPr>
          <p:cNvSpPr/>
          <p:nvPr/>
        </p:nvSpPr>
        <p:spPr>
          <a:xfrm>
            <a:off x="287662" y="5504324"/>
            <a:ext cx="2005673" cy="381000"/>
          </a:xfrm>
          <a:prstGeom prst="rect">
            <a:avLst/>
          </a:prstGeom>
          <a:noFill/>
          <a:effectLst>
            <a:outerShdw blurRad="50800" dist="38100" dir="2700000" algn="tl" rotWithShape="0">
              <a:schemeClr val="bg1">
                <a:alpha val="40000"/>
              </a:schemeClr>
            </a:outerShdw>
          </a:effectLst>
        </p:spPr>
        <p:txBody>
          <a:bodyPr wrap="square" lIns="91440" tIns="45720" rIns="91440" bIns="4572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altLang="ja-JP"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r>
              <a:rPr lang="en-US" altLang="ja-JP" sz="1800" b="0" cap="none" spc="0" baseline="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r>
              <a:rPr lang="ja-JP" altLang="en-US"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ご登録の流れ</a:t>
            </a:r>
            <a:r>
              <a:rPr lang="ja-JP" altLang="en-US" sz="1800" b="0" cap="none" spc="0" baseline="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a:t>
            </a:r>
            <a:r>
              <a:rPr lang="en-US" altLang="ja-JP" sz="1800" b="0" cap="none" spc="0" baseline="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endParaRPr lang="ja-JP" altLang="en-US" sz="1800" b="0" cap="none" spc="0" dirty="0">
              <a:ln w="0"/>
              <a:solidFill>
                <a:sysClr val="windowText" lastClr="00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4" name="テキスト ボックス 3">
            <a:extLst>
              <a:ext uri="{FF2B5EF4-FFF2-40B4-BE49-F238E27FC236}">
                <a16:creationId xmlns:a16="http://schemas.microsoft.com/office/drawing/2014/main" id="{2A9A15A0-3F40-86C4-1DE5-D40D7E9FD9CE}"/>
              </a:ext>
            </a:extLst>
          </p:cNvPr>
          <p:cNvSpPr txBox="1"/>
          <p:nvPr/>
        </p:nvSpPr>
        <p:spPr>
          <a:xfrm>
            <a:off x="1061853" y="8749422"/>
            <a:ext cx="5708260" cy="1107996"/>
          </a:xfrm>
          <a:prstGeom prst="rect">
            <a:avLst/>
          </a:prstGeom>
          <a:noFill/>
        </p:spPr>
        <p:txBody>
          <a:bodyPr wrap="square" rtlCol="0">
            <a:spAutoFit/>
          </a:bodyPr>
          <a:lstStyle/>
          <a:p>
            <a:r>
              <a:rPr kumimoji="1" lang="ja-JP" altLang="en-US" sz="1200" b="1" dirty="0"/>
              <a:t>お問い合わせ</a:t>
            </a:r>
            <a:r>
              <a:rPr lang="ja-JP" altLang="en-US" sz="1200" b="1" dirty="0"/>
              <a:t>は</a:t>
            </a:r>
            <a:endParaRPr lang="en-US" altLang="ja-JP" sz="1200" b="1" dirty="0"/>
          </a:p>
          <a:p>
            <a:r>
              <a:rPr lang="ja-JP" altLang="en-US" b="1" dirty="0"/>
              <a:t>静岡文化芸術大学生活協同組合（</a:t>
            </a:r>
            <a:r>
              <a:rPr lang="en-US" altLang="ja-JP" b="1" dirty="0"/>
              <a:t>SUAC</a:t>
            </a:r>
            <a:r>
              <a:rPr lang="ja-JP" altLang="en-US" b="1" dirty="0"/>
              <a:t>生協）</a:t>
            </a:r>
            <a:endParaRPr lang="en-US" altLang="ja-JP" b="1" dirty="0"/>
          </a:p>
          <a:p>
            <a:r>
              <a:rPr kumimoji="1" lang="en-US" altLang="ja-JP" b="1" dirty="0"/>
              <a:t>TEL</a:t>
            </a:r>
            <a:r>
              <a:rPr kumimoji="1" lang="ja-JP" altLang="en-US" b="1" dirty="0"/>
              <a:t>：</a:t>
            </a:r>
            <a:r>
              <a:rPr kumimoji="1" lang="en-US" altLang="ja-JP" b="1" dirty="0"/>
              <a:t>053</a:t>
            </a:r>
            <a:r>
              <a:rPr kumimoji="1" lang="ja-JP" altLang="en-US" b="1" dirty="0"/>
              <a:t>ｰ</a:t>
            </a:r>
            <a:r>
              <a:rPr kumimoji="1" lang="en-US" altLang="ja-JP" b="1" dirty="0"/>
              <a:t>453</a:t>
            </a:r>
            <a:r>
              <a:rPr kumimoji="1" lang="ja-JP" altLang="en-US" b="1" dirty="0"/>
              <a:t>ｰ</a:t>
            </a:r>
            <a:r>
              <a:rPr kumimoji="1" lang="en-US" altLang="ja-JP" b="1" dirty="0"/>
              <a:t>5702</a:t>
            </a:r>
            <a:r>
              <a:rPr kumimoji="1" lang="ja-JP" altLang="en-US" b="1" dirty="0"/>
              <a:t>　</a:t>
            </a:r>
            <a:r>
              <a:rPr kumimoji="1" lang="en-US" altLang="ja-JP" b="1" dirty="0"/>
              <a:t>FAX</a:t>
            </a:r>
            <a:r>
              <a:rPr kumimoji="1" lang="ja-JP" altLang="en-US" b="1" dirty="0"/>
              <a:t>：</a:t>
            </a:r>
            <a:r>
              <a:rPr kumimoji="1" lang="en-US" altLang="ja-JP" b="1" dirty="0"/>
              <a:t>053</a:t>
            </a:r>
            <a:r>
              <a:rPr kumimoji="1" lang="ja-JP" altLang="en-US" b="1" dirty="0"/>
              <a:t>ｰ</a:t>
            </a:r>
            <a:r>
              <a:rPr kumimoji="1" lang="en-US" altLang="ja-JP" b="1" dirty="0"/>
              <a:t>415</a:t>
            </a:r>
            <a:r>
              <a:rPr kumimoji="1" lang="ja-JP" altLang="en-US" b="1" dirty="0"/>
              <a:t>ｰ</a:t>
            </a:r>
            <a:r>
              <a:rPr kumimoji="1" lang="en-US" altLang="ja-JP" b="1" dirty="0"/>
              <a:t>8266</a:t>
            </a:r>
            <a:r>
              <a:rPr kumimoji="1" lang="ja-JP" altLang="en-US" b="1" dirty="0"/>
              <a:t>　内線：</a:t>
            </a:r>
            <a:r>
              <a:rPr kumimoji="1" lang="en-US" altLang="ja-JP" b="1" dirty="0"/>
              <a:t>7213</a:t>
            </a:r>
            <a:r>
              <a:rPr kumimoji="1" lang="ja-JP" altLang="en-US" b="1" dirty="0"/>
              <a:t>　</a:t>
            </a:r>
            <a:endParaRPr kumimoji="1" lang="en-US" altLang="ja-JP" b="1" dirty="0"/>
          </a:p>
          <a:p>
            <a:r>
              <a:rPr kumimoji="1" lang="en-US" altLang="ja-JP" b="1" dirty="0"/>
              <a:t>Email</a:t>
            </a:r>
            <a:r>
              <a:rPr kumimoji="1" lang="ja-JP" altLang="en-US" b="1" dirty="0"/>
              <a:t>：</a:t>
            </a:r>
            <a:r>
              <a:rPr kumimoji="1" lang="en-US" altLang="ja-JP" b="1" dirty="0"/>
              <a:t>s-suac@univcoop-tokai.jp</a:t>
            </a:r>
            <a:endParaRPr kumimoji="1" lang="ja-JP" altLang="en-US" b="1" dirty="0"/>
          </a:p>
        </p:txBody>
      </p:sp>
      <p:pic>
        <p:nvPicPr>
          <p:cNvPr id="7" name="図 6" descr="テキスト&#10;&#10;自動的に生成された説明">
            <a:extLst>
              <a:ext uri="{FF2B5EF4-FFF2-40B4-BE49-F238E27FC236}">
                <a16:creationId xmlns:a16="http://schemas.microsoft.com/office/drawing/2014/main" id="{A2860A0B-061B-CD4E-9345-E1BE85FCDF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7756" y="188346"/>
            <a:ext cx="1034827" cy="1463246"/>
          </a:xfrm>
          <a:prstGeom prst="rect">
            <a:avLst/>
          </a:prstGeom>
        </p:spPr>
      </p:pic>
    </p:spTree>
    <p:extLst>
      <p:ext uri="{BB962C8B-B14F-4D97-AF65-F5344CB8AC3E}">
        <p14:creationId xmlns:p14="http://schemas.microsoft.com/office/powerpoint/2010/main" val="246616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D815B14-9BC2-DE11-B84D-FC8F8D9F54C9}"/>
              </a:ext>
            </a:extLst>
          </p:cNvPr>
          <p:cNvSpPr txBox="1"/>
          <p:nvPr/>
        </p:nvSpPr>
        <p:spPr>
          <a:xfrm>
            <a:off x="264560" y="269970"/>
            <a:ext cx="6506110" cy="9741128"/>
          </a:xfrm>
          <a:prstGeom prst="rect">
            <a:avLst/>
          </a:prstGeom>
          <a:noFill/>
        </p:spPr>
        <p:txBody>
          <a:bodyPr wrap="square" rtlCol="0">
            <a:spAutoFit/>
          </a:bodyPr>
          <a:lstStyle/>
          <a:p>
            <a:r>
              <a:rPr kumimoji="1" lang="ja-JP" altLang="en-US" sz="950" dirty="0">
                <a:latin typeface="ＭＳ 明朝" panose="02020609040205080304" pitchFamily="17" charset="-128"/>
                <a:ea typeface="ＭＳ 明朝" panose="02020609040205080304" pitchFamily="17" charset="-128"/>
              </a:rPr>
              <a:t>　　　　　　　　　　　　　　　　　　　　　</a:t>
            </a:r>
            <a:r>
              <a:rPr kumimoji="1" lang="en-US" altLang="ja-JP" sz="950" dirty="0">
                <a:latin typeface="ＭＳ 明朝" panose="02020609040205080304" pitchFamily="17" charset="-128"/>
                <a:ea typeface="ＭＳ 明朝" panose="02020609040205080304" pitchFamily="17" charset="-128"/>
              </a:rPr>
              <a:t>【 UC-OS</a:t>
            </a:r>
            <a:r>
              <a:rPr kumimoji="1" lang="ja-JP" altLang="en-US" sz="950" dirty="0">
                <a:latin typeface="ＭＳ 明朝" panose="02020609040205080304" pitchFamily="17" charset="-128"/>
                <a:ea typeface="ＭＳ 明朝" panose="02020609040205080304" pitchFamily="17" charset="-128"/>
              </a:rPr>
              <a:t>会員規約 </a:t>
            </a:r>
            <a:r>
              <a:rPr kumimoji="1" lang="en-US" altLang="ja-JP" sz="950" dirty="0">
                <a:latin typeface="ＭＳ 明朝" panose="02020609040205080304" pitchFamily="17" charset="-128"/>
                <a:ea typeface="ＭＳ 明朝" panose="02020609040205080304" pitchFamily="17" charset="-128"/>
              </a:rPr>
              <a:t>】</a:t>
            </a:r>
          </a:p>
          <a:p>
            <a:br>
              <a:rPr kumimoji="1" lang="en-US" altLang="ja-JP" sz="950" dirty="0">
                <a:latin typeface="ＭＳ 明朝" panose="02020609040205080304" pitchFamily="17" charset="-128"/>
                <a:ea typeface="ＭＳ 明朝" panose="02020609040205080304" pitchFamily="17" charset="-128"/>
              </a:rPr>
            </a:br>
            <a:r>
              <a:rPr kumimoji="1" lang="ja-JP" altLang="en-US" sz="950" dirty="0">
                <a:latin typeface="ＭＳ 明朝" panose="02020609040205080304" pitchFamily="17" charset="-128"/>
                <a:ea typeface="ＭＳ 明朝" panose="02020609040205080304" pitchFamily="17" charset="-128"/>
              </a:rPr>
              <a:t>この会員規約（以下「本規約」といいます。）は、大学生協が運営するサービス「全国共同仕入れ商品発注フロントシステム」（以下「</a:t>
            </a:r>
            <a:r>
              <a:rPr kumimoji="1" lang="en-US" altLang="ja-JP" sz="950" dirty="0">
                <a:latin typeface="ＭＳ 明朝" panose="02020609040205080304" pitchFamily="17" charset="-128"/>
                <a:ea typeface="ＭＳ 明朝" panose="02020609040205080304" pitchFamily="17" charset="-128"/>
              </a:rPr>
              <a:t>UC-OS</a:t>
            </a:r>
            <a:r>
              <a:rPr kumimoji="1" lang="ja-JP" altLang="en-US" sz="950" dirty="0">
                <a:latin typeface="ＭＳ 明朝" panose="02020609040205080304" pitchFamily="17" charset="-128"/>
                <a:ea typeface="ＭＳ 明朝" panose="02020609040205080304" pitchFamily="17" charset="-128"/>
              </a:rPr>
              <a:t>」といいます。）をご利用いただく際の諸条件を定めるものです。</a:t>
            </a:r>
          </a:p>
          <a:p>
            <a:r>
              <a:rPr kumimoji="1" lang="en-US" altLang="ja-JP" sz="950" dirty="0">
                <a:latin typeface="ＭＳ 明朝" panose="02020609040205080304" pitchFamily="17" charset="-128"/>
                <a:ea typeface="ＭＳ 明朝" panose="02020609040205080304" pitchFamily="17" charset="-128"/>
              </a:rPr>
              <a:t>【</a:t>
            </a:r>
            <a:r>
              <a:rPr kumimoji="1" lang="ja-JP" altLang="en-US" sz="950" dirty="0">
                <a:latin typeface="ＭＳ 明朝" panose="02020609040205080304" pitchFamily="17" charset="-128"/>
                <a:ea typeface="ＭＳ 明朝" panose="02020609040205080304" pitchFamily="17" charset="-128"/>
              </a:rPr>
              <a:t>第１章総則</a:t>
            </a:r>
            <a:r>
              <a:rPr kumimoji="1" lang="en-US" altLang="ja-JP" sz="950" dirty="0">
                <a:latin typeface="ＭＳ 明朝" panose="02020609040205080304" pitchFamily="17" charset="-128"/>
                <a:ea typeface="ＭＳ 明朝" panose="02020609040205080304" pitchFamily="17" charset="-128"/>
              </a:rPr>
              <a:t>】</a:t>
            </a:r>
          </a:p>
          <a:p>
            <a:r>
              <a:rPr kumimoji="1" lang="ja-JP" altLang="en-US" sz="950" dirty="0">
                <a:latin typeface="ＭＳ 明朝" panose="02020609040205080304" pitchFamily="17" charset="-128"/>
                <a:ea typeface="ＭＳ 明朝" panose="02020609040205080304" pitchFamily="17" charset="-128"/>
              </a:rPr>
              <a:t>第１条（定義）</a:t>
            </a:r>
          </a:p>
          <a:p>
            <a:r>
              <a:rPr kumimoji="1" lang="ja-JP" altLang="en-US" sz="950" dirty="0">
                <a:latin typeface="ＭＳ 明朝" panose="02020609040205080304" pitchFamily="17" charset="-128"/>
                <a:ea typeface="ＭＳ 明朝" panose="02020609040205080304" pitchFamily="17" charset="-128"/>
              </a:rPr>
              <a:t>「本サイト」とは、大学生協が運営する商品注文システム「</a:t>
            </a:r>
            <a:r>
              <a:rPr kumimoji="1" lang="en-US" altLang="ja-JP" sz="950" dirty="0">
                <a:latin typeface="ＭＳ 明朝" panose="02020609040205080304" pitchFamily="17" charset="-128"/>
                <a:ea typeface="ＭＳ 明朝" panose="02020609040205080304" pitchFamily="17" charset="-128"/>
              </a:rPr>
              <a:t>UC-OS</a:t>
            </a:r>
            <a:r>
              <a:rPr kumimoji="1" lang="ja-JP" altLang="en-US" sz="950" dirty="0">
                <a:latin typeface="ＭＳ 明朝" panose="02020609040205080304" pitchFamily="17" charset="-128"/>
                <a:ea typeface="ＭＳ 明朝" panose="02020609040205080304" pitchFamily="17" charset="-128"/>
              </a:rPr>
              <a:t>」をいいます。</a:t>
            </a:r>
          </a:p>
          <a:p>
            <a:r>
              <a:rPr kumimoji="1" lang="ja-JP" altLang="en-US" sz="950" dirty="0">
                <a:latin typeface="ＭＳ 明朝" panose="02020609040205080304" pitchFamily="17" charset="-128"/>
                <a:ea typeface="ＭＳ 明朝" panose="02020609040205080304" pitchFamily="17" charset="-128"/>
              </a:rPr>
              <a:t>「会員」とは、本規約に同意の上、第４条より会員登録を行った者をいいます。</a:t>
            </a:r>
          </a:p>
          <a:p>
            <a:r>
              <a:rPr kumimoji="1" lang="ja-JP" altLang="en-US" sz="950" dirty="0">
                <a:latin typeface="ＭＳ 明朝" panose="02020609040205080304" pitchFamily="17" charset="-128"/>
                <a:ea typeface="ＭＳ 明朝" panose="02020609040205080304" pitchFamily="17" charset="-128"/>
              </a:rPr>
              <a:t>「本サービス」とは、本サイトでの当生協が会員に対して提供するすべてのサービスを指します。</a:t>
            </a:r>
          </a:p>
          <a:p>
            <a:endParaRPr kumimoji="1" lang="en-US" altLang="ja-JP" sz="950" dirty="0">
              <a:latin typeface="ＭＳ 明朝" panose="02020609040205080304" pitchFamily="17" charset="-128"/>
              <a:ea typeface="ＭＳ 明朝" panose="02020609040205080304" pitchFamily="17" charset="-128"/>
            </a:endParaRPr>
          </a:p>
          <a:p>
            <a:r>
              <a:rPr kumimoji="1" lang="ja-JP" altLang="en-US" sz="950" dirty="0">
                <a:latin typeface="ＭＳ 明朝" panose="02020609040205080304" pitchFamily="17" charset="-128"/>
                <a:ea typeface="ＭＳ 明朝" panose="02020609040205080304" pitchFamily="17" charset="-128"/>
              </a:rPr>
              <a:t>第２条（本規約の適用）</a:t>
            </a:r>
          </a:p>
          <a:p>
            <a:r>
              <a:rPr kumimoji="1" lang="ja-JP" altLang="en-US" sz="950" dirty="0">
                <a:latin typeface="ＭＳ 明朝" panose="02020609040205080304" pitchFamily="17" charset="-128"/>
                <a:ea typeface="ＭＳ 明朝" panose="02020609040205080304" pitchFamily="17" charset="-128"/>
              </a:rPr>
              <a:t>当生協は、本規約に基づき本サービスを提供します。会員は、本サービスを利用する場合は、本規約の定めに従うものとします。</a:t>
            </a:r>
          </a:p>
          <a:p>
            <a:r>
              <a:rPr kumimoji="1" lang="ja-JP" altLang="en-US" sz="950" dirty="0">
                <a:latin typeface="ＭＳ 明朝" panose="02020609040205080304" pitchFamily="17" charset="-128"/>
                <a:ea typeface="ＭＳ 明朝" panose="02020609040205080304" pitchFamily="17" charset="-128"/>
              </a:rPr>
              <a:t>本規約は、本サービスの提供及び利用に関する会員と当生協間の合意となるものです。</a:t>
            </a:r>
          </a:p>
          <a:p>
            <a:r>
              <a:rPr kumimoji="1" lang="ja-JP" altLang="en-US" sz="950" dirty="0">
                <a:latin typeface="ＭＳ 明朝" panose="02020609040205080304" pitchFamily="17" charset="-128"/>
                <a:ea typeface="ＭＳ 明朝" panose="02020609040205080304" pitchFamily="17" charset="-128"/>
              </a:rPr>
              <a:t>本規約の一部が法令の変更又は裁判所の判断等によって違法又は無効とされた場合でも、本規約のその他の部分は有効に存続するものとします。</a:t>
            </a:r>
          </a:p>
          <a:p>
            <a:endParaRPr kumimoji="1" lang="en-US" altLang="ja-JP" sz="950" dirty="0">
              <a:latin typeface="ＭＳ 明朝" panose="02020609040205080304" pitchFamily="17" charset="-128"/>
              <a:ea typeface="ＭＳ 明朝" panose="02020609040205080304" pitchFamily="17" charset="-128"/>
            </a:endParaRPr>
          </a:p>
          <a:p>
            <a:r>
              <a:rPr kumimoji="1" lang="ja-JP" altLang="en-US" sz="950" dirty="0">
                <a:latin typeface="ＭＳ 明朝" panose="02020609040205080304" pitchFamily="17" charset="-128"/>
                <a:ea typeface="ＭＳ 明朝" panose="02020609040205080304" pitchFamily="17" charset="-128"/>
              </a:rPr>
              <a:t>第３条（本規約の改定）</a:t>
            </a:r>
          </a:p>
          <a:p>
            <a:r>
              <a:rPr kumimoji="1" lang="ja-JP" altLang="en-US" sz="950" dirty="0">
                <a:latin typeface="ＭＳ 明朝" panose="02020609040205080304" pitchFamily="17" charset="-128"/>
                <a:ea typeface="ＭＳ 明朝" panose="02020609040205080304" pitchFamily="17" charset="-128"/>
              </a:rPr>
              <a:t>当生協は、本サービスの充実・合理化、会員の便宜向上、社会経済状況の変化への対応その他サービスの円滑な実施のための必要がある場合に、本規約を変更することができます。</a:t>
            </a:r>
          </a:p>
          <a:p>
            <a:r>
              <a:rPr kumimoji="1" lang="ja-JP" altLang="en-US" sz="950" dirty="0">
                <a:latin typeface="ＭＳ 明朝" panose="02020609040205080304" pitchFamily="17" charset="-128"/>
                <a:ea typeface="ＭＳ 明朝" panose="02020609040205080304" pitchFamily="17" charset="-128"/>
              </a:rPr>
              <a:t>この場合、当生協は、本規約を変更する旨、変更後の本規約の内容及び変更の効力発生日について、変更の効力発生日までの間に次に定める方法を適宜活用して、会員への周知を図ります。</a:t>
            </a:r>
          </a:p>
          <a:p>
            <a:r>
              <a:rPr kumimoji="1" lang="ja-JP" altLang="en-US" sz="950" dirty="0">
                <a:latin typeface="ＭＳ 明朝" panose="02020609040205080304" pitchFamily="17" charset="-128"/>
                <a:ea typeface="ＭＳ 明朝" panose="02020609040205080304" pitchFamily="17" charset="-128"/>
              </a:rPr>
              <a:t>① </a:t>
            </a:r>
            <a:r>
              <a:rPr kumimoji="1" lang="en-US" altLang="ja-JP" sz="950" dirty="0">
                <a:latin typeface="ＭＳ 明朝" panose="02020609040205080304" pitchFamily="17" charset="-128"/>
                <a:ea typeface="ＭＳ 明朝" panose="02020609040205080304" pitchFamily="17" charset="-128"/>
              </a:rPr>
              <a:t>Web </a:t>
            </a:r>
            <a:r>
              <a:rPr kumimoji="1" lang="ja-JP" altLang="en-US" sz="950" dirty="0">
                <a:latin typeface="ＭＳ 明朝" panose="02020609040205080304" pitchFamily="17" charset="-128"/>
                <a:ea typeface="ＭＳ 明朝" panose="02020609040205080304" pitchFamily="17" charset="-128"/>
              </a:rPr>
              <a:t>サイトへの掲示</a:t>
            </a:r>
          </a:p>
          <a:p>
            <a:r>
              <a:rPr kumimoji="1" lang="ja-JP" altLang="en-US" sz="950" dirty="0">
                <a:latin typeface="ＭＳ 明朝" panose="02020609040205080304" pitchFamily="17" charset="-128"/>
                <a:ea typeface="ＭＳ 明朝" panose="02020609040205080304" pitchFamily="17" charset="-128"/>
              </a:rPr>
              <a:t>② 当生協が定める適切な方法</a:t>
            </a:r>
          </a:p>
          <a:p>
            <a:endParaRPr kumimoji="1" lang="en-US" altLang="ja-JP" sz="950" dirty="0">
              <a:latin typeface="ＭＳ 明朝" panose="02020609040205080304" pitchFamily="17" charset="-128"/>
              <a:ea typeface="ＭＳ 明朝" panose="02020609040205080304" pitchFamily="17" charset="-128"/>
            </a:endParaRPr>
          </a:p>
          <a:p>
            <a:r>
              <a:rPr kumimoji="1" lang="en-US" altLang="ja-JP" sz="950" dirty="0">
                <a:latin typeface="ＭＳ 明朝" panose="02020609040205080304" pitchFamily="17" charset="-128"/>
                <a:ea typeface="ＭＳ 明朝" panose="02020609040205080304" pitchFamily="17" charset="-128"/>
              </a:rPr>
              <a:t>【</a:t>
            </a:r>
            <a:r>
              <a:rPr kumimoji="1" lang="ja-JP" altLang="en-US" sz="950" dirty="0">
                <a:latin typeface="ＭＳ 明朝" panose="02020609040205080304" pitchFamily="17" charset="-128"/>
                <a:ea typeface="ＭＳ 明朝" panose="02020609040205080304" pitchFamily="17" charset="-128"/>
              </a:rPr>
              <a:t>第２章会員</a:t>
            </a:r>
            <a:r>
              <a:rPr kumimoji="1" lang="en-US" altLang="ja-JP" sz="950" dirty="0">
                <a:latin typeface="ＭＳ 明朝" panose="02020609040205080304" pitchFamily="17" charset="-128"/>
                <a:ea typeface="ＭＳ 明朝" panose="02020609040205080304" pitchFamily="17" charset="-128"/>
              </a:rPr>
              <a:t>】</a:t>
            </a:r>
          </a:p>
          <a:p>
            <a:r>
              <a:rPr kumimoji="1" lang="ja-JP" altLang="en-US" sz="950" dirty="0">
                <a:latin typeface="ＭＳ 明朝" panose="02020609040205080304" pitchFamily="17" charset="-128"/>
                <a:ea typeface="ＭＳ 明朝" panose="02020609040205080304" pitchFamily="17" charset="-128"/>
              </a:rPr>
              <a:t>第４条（会員登録）</a:t>
            </a:r>
          </a:p>
          <a:p>
            <a:r>
              <a:rPr kumimoji="1" lang="ja-JP" altLang="en-US" sz="950" dirty="0">
                <a:latin typeface="ＭＳ 明朝" panose="02020609040205080304" pitchFamily="17" charset="-128"/>
                <a:ea typeface="ＭＳ 明朝" panose="02020609040205080304" pitchFamily="17" charset="-128"/>
              </a:rPr>
              <a:t>本サービスの利用を希望する者は、あらかじめ本サービスへの会員登録を行うものとします。</a:t>
            </a:r>
          </a:p>
          <a:p>
            <a:r>
              <a:rPr kumimoji="1" lang="ja-JP" altLang="en-US" sz="950" dirty="0">
                <a:latin typeface="ＭＳ 明朝" panose="02020609040205080304" pitchFamily="17" charset="-128"/>
                <a:ea typeface="ＭＳ 明朝" panose="02020609040205080304" pitchFamily="17" charset="-128"/>
              </a:rPr>
              <a:t>会員登録は、本サービスを利用する本人が行うものとします。代理による登録はできません。</a:t>
            </a:r>
          </a:p>
          <a:p>
            <a:r>
              <a:rPr kumimoji="1" lang="ja-JP" altLang="en-US" sz="950" dirty="0">
                <a:latin typeface="ＭＳ 明朝" panose="02020609040205080304" pitchFamily="17" charset="-128"/>
                <a:ea typeface="ＭＳ 明朝" panose="02020609040205080304" pitchFamily="17" charset="-128"/>
              </a:rPr>
              <a:t>会員登録の</a:t>
            </a:r>
            <a:r>
              <a:rPr kumimoji="1" lang="en-US" altLang="ja-JP" sz="950" dirty="0">
                <a:latin typeface="ＭＳ 明朝" panose="02020609040205080304" pitchFamily="17" charset="-128"/>
                <a:ea typeface="ＭＳ 明朝" panose="02020609040205080304" pitchFamily="17" charset="-128"/>
              </a:rPr>
              <a:t>ID </a:t>
            </a:r>
            <a:r>
              <a:rPr kumimoji="1" lang="ja-JP" altLang="en-US" sz="950" dirty="0">
                <a:latin typeface="ＭＳ 明朝" panose="02020609040205080304" pitchFamily="17" charset="-128"/>
                <a:ea typeface="ＭＳ 明朝" panose="02020609040205080304" pitchFamily="17" charset="-128"/>
              </a:rPr>
              <a:t>は、メールアドレスとします。同じアドレスで複数登録することはできません。</a:t>
            </a:r>
          </a:p>
          <a:p>
            <a:r>
              <a:rPr kumimoji="1" lang="ja-JP" altLang="en-US" sz="950" dirty="0">
                <a:latin typeface="ＭＳ 明朝" panose="02020609040205080304" pitchFamily="17" charset="-128"/>
                <a:ea typeface="ＭＳ 明朝" panose="02020609040205080304" pitchFamily="17" charset="-128"/>
              </a:rPr>
              <a:t>当生協は、第１１条に基づいて会員登録を抹消された者による会員登録、並びに本条の定めに従わない会員登録を拒否することができるものとします。</a:t>
            </a:r>
          </a:p>
          <a:p>
            <a:endParaRPr kumimoji="1" lang="en-US" altLang="ja-JP" sz="950" dirty="0">
              <a:latin typeface="ＭＳ 明朝" panose="02020609040205080304" pitchFamily="17" charset="-128"/>
              <a:ea typeface="ＭＳ 明朝" panose="02020609040205080304" pitchFamily="17" charset="-128"/>
            </a:endParaRPr>
          </a:p>
          <a:p>
            <a:r>
              <a:rPr kumimoji="1" lang="ja-JP" altLang="en-US" sz="950" dirty="0">
                <a:latin typeface="ＭＳ 明朝" panose="02020609040205080304" pitchFamily="17" charset="-128"/>
                <a:ea typeface="ＭＳ 明朝" panose="02020609040205080304" pitchFamily="17" charset="-128"/>
              </a:rPr>
              <a:t>第５条（登録内容の変更・退会の届出）</a:t>
            </a:r>
          </a:p>
          <a:p>
            <a:r>
              <a:rPr kumimoji="1" lang="ja-JP" altLang="en-US" sz="950" dirty="0">
                <a:latin typeface="ＭＳ 明朝" panose="02020609040205080304" pitchFamily="17" charset="-128"/>
                <a:ea typeface="ＭＳ 明朝" panose="02020609040205080304" pitchFamily="17" charset="-128"/>
              </a:rPr>
              <a:t>会員は、会員情報の登録内容に変更が生じた場合、及び退会を希望する場合には、遅滞なく当生協に届出を行うものとします。</a:t>
            </a:r>
          </a:p>
          <a:p>
            <a:r>
              <a:rPr kumimoji="1" lang="ja-JP" altLang="en-US" sz="950" dirty="0">
                <a:latin typeface="ＭＳ 明朝" panose="02020609040205080304" pitchFamily="17" charset="-128"/>
                <a:ea typeface="ＭＳ 明朝" panose="02020609040205080304" pitchFamily="17" charset="-128"/>
              </a:rPr>
              <a:t>登録内容の変更が適切に行われない場合、当該会員による本サービスの利用に支障が生じる場合があります。</a:t>
            </a:r>
          </a:p>
          <a:p>
            <a:r>
              <a:rPr kumimoji="1" lang="ja-JP" altLang="en-US" sz="950" dirty="0">
                <a:latin typeface="ＭＳ 明朝" panose="02020609040205080304" pitchFamily="17" charset="-128"/>
                <a:ea typeface="ＭＳ 明朝" panose="02020609040205080304" pitchFamily="17" charset="-128"/>
              </a:rPr>
              <a:t>会員は、退会後は、会員登録をすることにより利用可能となった本サービスを利用することができなくなります。</a:t>
            </a:r>
          </a:p>
          <a:p>
            <a:endParaRPr kumimoji="1" lang="en-US" altLang="ja-JP" sz="950" dirty="0">
              <a:latin typeface="ＭＳ 明朝" panose="02020609040205080304" pitchFamily="17" charset="-128"/>
              <a:ea typeface="ＭＳ 明朝" panose="02020609040205080304" pitchFamily="17" charset="-128"/>
            </a:endParaRPr>
          </a:p>
          <a:p>
            <a:r>
              <a:rPr kumimoji="1" lang="en-US" altLang="ja-JP" sz="950" dirty="0">
                <a:latin typeface="ＭＳ 明朝" panose="02020609040205080304" pitchFamily="17" charset="-128"/>
                <a:ea typeface="ＭＳ 明朝" panose="02020609040205080304" pitchFamily="17" charset="-128"/>
              </a:rPr>
              <a:t>【</a:t>
            </a:r>
            <a:r>
              <a:rPr kumimoji="1" lang="ja-JP" altLang="en-US" sz="950" dirty="0">
                <a:latin typeface="ＭＳ 明朝" panose="02020609040205080304" pitchFamily="17" charset="-128"/>
                <a:ea typeface="ＭＳ 明朝" panose="02020609040205080304" pitchFamily="17" charset="-128"/>
              </a:rPr>
              <a:t>第３章商品の注文等</a:t>
            </a:r>
            <a:r>
              <a:rPr kumimoji="1" lang="en-US" altLang="ja-JP" sz="950" dirty="0">
                <a:latin typeface="ＭＳ 明朝" panose="02020609040205080304" pitchFamily="17" charset="-128"/>
                <a:ea typeface="ＭＳ 明朝" panose="02020609040205080304" pitchFamily="17" charset="-128"/>
              </a:rPr>
              <a:t>】</a:t>
            </a:r>
          </a:p>
          <a:p>
            <a:r>
              <a:rPr kumimoji="1" lang="ja-JP" altLang="en-US" sz="950" dirty="0">
                <a:latin typeface="ＭＳ 明朝" panose="02020609040205080304" pitchFamily="17" charset="-128"/>
                <a:ea typeface="ＭＳ 明朝" panose="02020609040205080304" pitchFamily="17" charset="-128"/>
              </a:rPr>
              <a:t>第６条（商品の注文・価格）</a:t>
            </a:r>
          </a:p>
          <a:p>
            <a:r>
              <a:rPr kumimoji="1" lang="ja-JP" altLang="en-US" sz="950" dirty="0">
                <a:latin typeface="ＭＳ 明朝" panose="02020609040205080304" pitchFamily="17" charset="-128"/>
                <a:ea typeface="ＭＳ 明朝" panose="02020609040205080304" pitchFamily="17" charset="-128"/>
              </a:rPr>
              <a:t>会員は、本サイトの商品を注文することができます。注文後、商品は指定した当生協の店舗に届きます。</a:t>
            </a:r>
          </a:p>
          <a:p>
            <a:r>
              <a:rPr kumimoji="1" lang="ja-JP" altLang="en-US" sz="950" dirty="0">
                <a:latin typeface="ＭＳ 明朝" panose="02020609040205080304" pitchFamily="17" charset="-128"/>
                <a:ea typeface="ＭＳ 明朝" panose="02020609040205080304" pitchFamily="17" charset="-128"/>
              </a:rPr>
              <a:t>個々の商品の利用に関する契約は、会員が注文した商品が倉庫から出荷確定した時点で成立するものとします。</a:t>
            </a:r>
          </a:p>
          <a:p>
            <a:r>
              <a:rPr kumimoji="1" lang="ja-JP" altLang="en-US" sz="950" dirty="0">
                <a:latin typeface="ＭＳ 明朝" panose="02020609040205080304" pitchFamily="17" charset="-128"/>
                <a:ea typeface="ＭＳ 明朝" panose="02020609040205080304" pitchFamily="17" charset="-128"/>
              </a:rPr>
              <a:t>注文の状況は、本サイトのマイページの注文履歴の「ご注文状況」にて確認できます。</a:t>
            </a:r>
          </a:p>
          <a:p>
            <a:r>
              <a:rPr kumimoji="1" lang="ja-JP" altLang="en-US" sz="950" dirty="0">
                <a:latin typeface="ＭＳ 明朝" panose="02020609040205080304" pitchFamily="17" charset="-128"/>
                <a:ea typeface="ＭＳ 明朝" panose="02020609040205080304" pitchFamily="17" charset="-128"/>
              </a:rPr>
              <a:t>商品の注文は、会員本人が行うものとします。</a:t>
            </a:r>
          </a:p>
          <a:p>
            <a:r>
              <a:rPr kumimoji="1" lang="ja-JP" altLang="en-US" sz="950" dirty="0">
                <a:latin typeface="ＭＳ 明朝" panose="02020609040205080304" pitchFamily="17" charset="-128"/>
                <a:ea typeface="ＭＳ 明朝" panose="02020609040205080304" pitchFamily="17" charset="-128"/>
              </a:rPr>
              <a:t>商品の価格は、注文時点の価格とします。</a:t>
            </a:r>
          </a:p>
          <a:p>
            <a:r>
              <a:rPr kumimoji="1" lang="ja-JP" altLang="en-US" sz="950" dirty="0">
                <a:latin typeface="ＭＳ 明朝" panose="02020609040205080304" pitchFamily="17" charset="-128"/>
                <a:ea typeface="ＭＳ 明朝" panose="02020609040205080304" pitchFamily="17" charset="-128"/>
              </a:rPr>
              <a:t>契約の成立後は、会員の都合による注文のキャンセル又は返品はできません。</a:t>
            </a:r>
          </a:p>
          <a:p>
            <a:endParaRPr kumimoji="1" lang="en-US" altLang="ja-JP" sz="950" dirty="0">
              <a:latin typeface="ＭＳ 明朝" panose="02020609040205080304" pitchFamily="17" charset="-128"/>
              <a:ea typeface="ＭＳ 明朝" panose="02020609040205080304" pitchFamily="17" charset="-128"/>
            </a:endParaRPr>
          </a:p>
          <a:p>
            <a:r>
              <a:rPr kumimoji="1" lang="ja-JP" altLang="en-US" sz="950" dirty="0">
                <a:latin typeface="ＭＳ 明朝" panose="02020609040205080304" pitchFamily="17" charset="-128"/>
                <a:ea typeface="ＭＳ 明朝" panose="02020609040205080304" pitchFamily="17" charset="-128"/>
              </a:rPr>
              <a:t>第７条（商品の詳細）</a:t>
            </a:r>
          </a:p>
          <a:p>
            <a:r>
              <a:rPr kumimoji="1" lang="ja-JP" altLang="en-US" sz="950" dirty="0">
                <a:latin typeface="ＭＳ 明朝" panose="02020609040205080304" pitchFamily="17" charset="-128"/>
                <a:ea typeface="ＭＳ 明朝" panose="02020609040205080304" pitchFamily="17" charset="-128"/>
              </a:rPr>
              <a:t>本サイトの商品カラーは、ご使用のモニターによって異なることがあります。商品の写真は参考程度にご覧ください。</a:t>
            </a:r>
            <a:endParaRPr kumimoji="1" lang="en-US" altLang="ja-JP" sz="950" dirty="0">
              <a:latin typeface="ＭＳ 明朝" panose="02020609040205080304" pitchFamily="17" charset="-128"/>
              <a:ea typeface="ＭＳ 明朝" panose="02020609040205080304" pitchFamily="17" charset="-128"/>
            </a:endParaRPr>
          </a:p>
          <a:p>
            <a:r>
              <a:rPr kumimoji="1" lang="ja-JP" altLang="en-US" sz="950" dirty="0">
                <a:latin typeface="ＭＳ 明朝" panose="02020609040205080304" pitchFamily="17" charset="-128"/>
                <a:ea typeface="ＭＳ 明朝" panose="02020609040205080304" pitchFamily="17" charset="-128"/>
              </a:rPr>
              <a:t>本サイトの商品写真には実際にお使いになる場合のイメージとして、商品以外の写真等を掲載している場合がございます。</a:t>
            </a:r>
            <a:endParaRPr kumimoji="1" lang="en-US" altLang="ja-JP" sz="950" dirty="0">
              <a:latin typeface="ＭＳ 明朝" panose="02020609040205080304" pitchFamily="17" charset="-128"/>
              <a:ea typeface="ＭＳ 明朝" panose="02020609040205080304" pitchFamily="17" charset="-128"/>
            </a:endParaRPr>
          </a:p>
          <a:p>
            <a:r>
              <a:rPr kumimoji="1" lang="ja-JP" altLang="en-US" sz="950" dirty="0">
                <a:latin typeface="ＭＳ 明朝" panose="02020609040205080304" pitchFamily="17" charset="-128"/>
                <a:ea typeface="ＭＳ 明朝" panose="02020609040205080304" pitchFamily="17" charset="-128"/>
              </a:rPr>
              <a:t>本サイトの商品について品切れが発生する場合があります。本サイトの商品の価格・仕様及び外観は予告なく変更される場合があります。</a:t>
            </a:r>
          </a:p>
          <a:p>
            <a:endParaRPr kumimoji="1" lang="en-US" altLang="ja-JP" sz="950" dirty="0">
              <a:latin typeface="ＭＳ 明朝" panose="02020609040205080304" pitchFamily="17" charset="-128"/>
              <a:ea typeface="ＭＳ 明朝" panose="02020609040205080304" pitchFamily="17" charset="-128"/>
            </a:endParaRPr>
          </a:p>
          <a:p>
            <a:r>
              <a:rPr kumimoji="1" lang="en-US" altLang="ja-JP" sz="950" dirty="0">
                <a:latin typeface="ＭＳ 明朝" panose="02020609040205080304" pitchFamily="17" charset="-128"/>
                <a:ea typeface="ＭＳ 明朝" panose="02020609040205080304" pitchFamily="17" charset="-128"/>
              </a:rPr>
              <a:t>【</a:t>
            </a:r>
            <a:r>
              <a:rPr kumimoji="1" lang="ja-JP" altLang="en-US" sz="950" dirty="0">
                <a:latin typeface="ＭＳ 明朝" panose="02020609040205080304" pitchFamily="17" charset="-128"/>
                <a:ea typeface="ＭＳ 明朝" panose="02020609040205080304" pitchFamily="17" charset="-128"/>
              </a:rPr>
              <a:t>第４章会員の遵守事項</a:t>
            </a:r>
            <a:r>
              <a:rPr kumimoji="1" lang="en-US" altLang="ja-JP" sz="950" dirty="0">
                <a:latin typeface="ＭＳ 明朝" panose="02020609040205080304" pitchFamily="17" charset="-128"/>
                <a:ea typeface="ＭＳ 明朝" panose="02020609040205080304" pitchFamily="17" charset="-128"/>
              </a:rPr>
              <a:t>】</a:t>
            </a:r>
          </a:p>
          <a:p>
            <a:r>
              <a:rPr kumimoji="1" lang="ja-JP" altLang="en-US" sz="950" dirty="0">
                <a:latin typeface="ＭＳ 明朝" panose="02020609040205080304" pitchFamily="17" charset="-128"/>
                <a:ea typeface="ＭＳ 明朝" panose="02020609040205080304" pitchFamily="17" charset="-128"/>
              </a:rPr>
              <a:t>第８条（会員</a:t>
            </a:r>
            <a:r>
              <a:rPr kumimoji="1" lang="en-US" altLang="ja-JP" sz="950" dirty="0">
                <a:latin typeface="ＭＳ 明朝" panose="02020609040205080304" pitchFamily="17" charset="-128"/>
                <a:ea typeface="ＭＳ 明朝" panose="02020609040205080304" pitchFamily="17" charset="-128"/>
              </a:rPr>
              <a:t>ID </a:t>
            </a:r>
            <a:r>
              <a:rPr kumimoji="1" lang="ja-JP" altLang="en-US" sz="950" dirty="0">
                <a:latin typeface="ＭＳ 明朝" panose="02020609040205080304" pitchFamily="17" charset="-128"/>
                <a:ea typeface="ＭＳ 明朝" panose="02020609040205080304" pitchFamily="17" charset="-128"/>
              </a:rPr>
              <a:t>及びパスワードの管理）</a:t>
            </a:r>
          </a:p>
          <a:p>
            <a:r>
              <a:rPr kumimoji="1" lang="ja-JP" altLang="en-US" sz="950" dirty="0">
                <a:latin typeface="ＭＳ 明朝" panose="02020609040205080304" pitchFamily="17" charset="-128"/>
                <a:ea typeface="ＭＳ 明朝" panose="02020609040205080304" pitchFamily="17" charset="-128"/>
              </a:rPr>
              <a:t>会員は、会員登録の際に自ら設定した会員</a:t>
            </a:r>
            <a:r>
              <a:rPr kumimoji="1" lang="en-US" altLang="ja-JP" sz="950" dirty="0">
                <a:latin typeface="ＭＳ 明朝" panose="02020609040205080304" pitchFamily="17" charset="-128"/>
                <a:ea typeface="ＭＳ 明朝" panose="02020609040205080304" pitchFamily="17" charset="-128"/>
              </a:rPr>
              <a:t>ID </a:t>
            </a:r>
            <a:r>
              <a:rPr kumimoji="1" lang="ja-JP" altLang="en-US" sz="950" dirty="0">
                <a:latin typeface="ＭＳ 明朝" panose="02020609040205080304" pitchFamily="17" charset="-128"/>
                <a:ea typeface="ＭＳ 明朝" panose="02020609040205080304" pitchFamily="17" charset="-128"/>
              </a:rPr>
              <a:t>及び当生協が付与し、又は自ら設定したパスワードを第三者に譲</a:t>
            </a:r>
          </a:p>
          <a:p>
            <a:r>
              <a:rPr kumimoji="1" lang="ja-JP" altLang="en-US" sz="950" dirty="0">
                <a:latin typeface="ＭＳ 明朝" panose="02020609040205080304" pitchFamily="17" charset="-128"/>
                <a:ea typeface="ＭＳ 明朝" panose="02020609040205080304" pitchFamily="17" charset="-128"/>
              </a:rPr>
              <a:t>渡、貸与、開示してはなりません。また、</a:t>
            </a:r>
            <a:r>
              <a:rPr kumimoji="1" lang="en-US" altLang="ja-JP" sz="950" dirty="0">
                <a:latin typeface="ＭＳ 明朝" panose="02020609040205080304" pitchFamily="17" charset="-128"/>
                <a:ea typeface="ＭＳ 明朝" panose="02020609040205080304" pitchFamily="17" charset="-128"/>
              </a:rPr>
              <a:t>ID </a:t>
            </a:r>
            <a:r>
              <a:rPr kumimoji="1" lang="ja-JP" altLang="en-US" sz="950" dirty="0">
                <a:latin typeface="ＭＳ 明朝" panose="02020609040205080304" pitchFamily="17" charset="-128"/>
                <a:ea typeface="ＭＳ 明朝" panose="02020609040205080304" pitchFamily="17" charset="-128"/>
              </a:rPr>
              <a:t>及びパスワードの漏洩や第三者による不正使用のないよう適切に管</a:t>
            </a:r>
          </a:p>
          <a:p>
            <a:r>
              <a:rPr kumimoji="1" lang="ja-JP" altLang="en-US" sz="950" dirty="0">
                <a:latin typeface="ＭＳ 明朝" panose="02020609040205080304" pitchFamily="17" charset="-128"/>
                <a:ea typeface="ＭＳ 明朝" panose="02020609040205080304" pitchFamily="17" charset="-128"/>
              </a:rPr>
              <a:t>理するものとします。</a:t>
            </a:r>
          </a:p>
          <a:p>
            <a:r>
              <a:rPr kumimoji="1" lang="ja-JP" altLang="en-US" sz="950" dirty="0">
                <a:latin typeface="ＭＳ 明朝" panose="02020609040205080304" pitchFamily="17" charset="-128"/>
                <a:ea typeface="ＭＳ 明朝" panose="02020609040205080304" pitchFamily="17" charset="-128"/>
              </a:rPr>
              <a:t>当生協は、会員により登録された情報を使用して本サービスが利用された場合、これにより会員に損害が生じた</a:t>
            </a:r>
          </a:p>
          <a:p>
            <a:r>
              <a:rPr kumimoji="1" lang="ja-JP" altLang="en-US" sz="950" dirty="0">
                <a:latin typeface="ＭＳ 明朝" panose="02020609040205080304" pitchFamily="17" charset="-128"/>
                <a:ea typeface="ＭＳ 明朝" panose="02020609040205080304" pitchFamily="17" charset="-128"/>
              </a:rPr>
              <a:t>場合でも、その責任を負わないものとします。</a:t>
            </a:r>
          </a:p>
          <a:p>
            <a:endParaRPr kumimoji="1" lang="en-US" altLang="ja-JP" sz="950" dirty="0">
              <a:latin typeface="ＭＳ 明朝" panose="02020609040205080304" pitchFamily="17" charset="-128"/>
              <a:ea typeface="ＭＳ 明朝" panose="02020609040205080304" pitchFamily="17" charset="-128"/>
            </a:endParaRPr>
          </a:p>
          <a:p>
            <a:r>
              <a:rPr kumimoji="1" lang="ja-JP" altLang="en-US" sz="950" dirty="0">
                <a:latin typeface="ＭＳ 明朝" panose="02020609040205080304" pitchFamily="17" charset="-128"/>
                <a:ea typeface="ＭＳ 明朝" panose="02020609040205080304" pitchFamily="17" charset="-128"/>
              </a:rPr>
              <a:t>第９条（禁止事項）</a:t>
            </a:r>
          </a:p>
          <a:p>
            <a:r>
              <a:rPr kumimoji="1" lang="ja-JP" altLang="en-US" sz="950" dirty="0">
                <a:latin typeface="ＭＳ 明朝" panose="02020609040205080304" pitchFamily="17" charset="-128"/>
                <a:ea typeface="ＭＳ 明朝" panose="02020609040205080304" pitchFamily="17" charset="-128"/>
              </a:rPr>
              <a:t>会員は、本サービスを利用するに当たり、次の行為を行わないものとします。</a:t>
            </a:r>
          </a:p>
          <a:p>
            <a:r>
              <a:rPr kumimoji="1" lang="ja-JP" altLang="en-US" sz="950" dirty="0">
                <a:latin typeface="ＭＳ 明朝" panose="02020609040205080304" pitchFamily="17" charset="-128"/>
                <a:ea typeface="ＭＳ 明朝" panose="02020609040205080304" pitchFamily="17" charset="-128"/>
              </a:rPr>
              <a:t>（</a:t>
            </a:r>
            <a:r>
              <a:rPr kumimoji="1" lang="en-US" altLang="ja-JP" sz="950" dirty="0">
                <a:latin typeface="ＭＳ 明朝" panose="02020609040205080304" pitchFamily="17" charset="-128"/>
                <a:ea typeface="ＭＳ 明朝" panose="02020609040205080304" pitchFamily="17" charset="-128"/>
              </a:rPr>
              <a:t>1</a:t>
            </a:r>
            <a:r>
              <a:rPr kumimoji="1" lang="ja-JP" altLang="en-US" sz="950" dirty="0">
                <a:latin typeface="ＭＳ 明朝" panose="02020609040205080304" pitchFamily="17" charset="-128"/>
                <a:ea typeface="ＭＳ 明朝" panose="02020609040205080304" pitchFamily="17" charset="-128"/>
              </a:rPr>
              <a:t>）当生協又は関連団体に不利益又は損害を与える行為</a:t>
            </a:r>
          </a:p>
        </p:txBody>
      </p:sp>
    </p:spTree>
    <p:extLst>
      <p:ext uri="{BB962C8B-B14F-4D97-AF65-F5344CB8AC3E}">
        <p14:creationId xmlns:p14="http://schemas.microsoft.com/office/powerpoint/2010/main" val="146934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0499726-C6DF-5B8C-394E-DED0993E721C}"/>
              </a:ext>
            </a:extLst>
          </p:cNvPr>
          <p:cNvSpPr txBox="1"/>
          <p:nvPr/>
        </p:nvSpPr>
        <p:spPr>
          <a:xfrm>
            <a:off x="441789" y="133564"/>
            <a:ext cx="6236414" cy="9594934"/>
          </a:xfrm>
          <a:prstGeom prst="rect">
            <a:avLst/>
          </a:prstGeom>
          <a:noFill/>
        </p:spPr>
        <p:txBody>
          <a:bodyPr wrap="square" rtlCol="0">
            <a:spAutoFit/>
          </a:bodyPr>
          <a:lstStyle/>
          <a:p>
            <a:pPr algn="l"/>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2</a:t>
            </a:r>
            <a:r>
              <a:rPr lang="ja-JP" altLang="en-US" sz="950" b="0" i="0" u="none" strike="noStrike" baseline="0" dirty="0">
                <a:latin typeface="ＭＳ 明朝" panose="02020609040205080304" pitchFamily="17" charset="-128"/>
                <a:ea typeface="ＭＳ 明朝" panose="02020609040205080304" pitchFamily="17" charset="-128"/>
              </a:rPr>
              <a:t>）他の会員に対して不利益又は損害を与える行為</a:t>
            </a:r>
          </a:p>
          <a:p>
            <a:pPr algn="l"/>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3</a:t>
            </a:r>
            <a:r>
              <a:rPr lang="ja-JP" altLang="en-US" sz="950" b="0" i="0" u="none" strike="noStrike" baseline="0" dirty="0">
                <a:latin typeface="ＭＳ 明朝" panose="02020609040205080304" pitchFamily="17" charset="-128"/>
                <a:ea typeface="ＭＳ 明朝" panose="02020609040205080304" pitchFamily="17" charset="-128"/>
              </a:rPr>
              <a:t>）公序良俗に反する行為</a:t>
            </a:r>
          </a:p>
          <a:p>
            <a:pPr algn="l"/>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4</a:t>
            </a:r>
            <a:r>
              <a:rPr lang="ja-JP" altLang="en-US" sz="950" b="0" i="0" u="none" strike="noStrike" baseline="0" dirty="0">
                <a:latin typeface="ＭＳ 明朝" panose="02020609040205080304" pitchFamily="17" charset="-128"/>
                <a:ea typeface="ＭＳ 明朝" panose="02020609040205080304" pitchFamily="17" charset="-128"/>
              </a:rPr>
              <a:t>）法令に違反し、又は違反する恐れのある行為</a:t>
            </a:r>
          </a:p>
          <a:p>
            <a:pPr algn="l"/>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5</a:t>
            </a:r>
            <a:r>
              <a:rPr lang="ja-JP" altLang="en-US" sz="950" b="0" i="0" u="none" strike="noStrike" baseline="0" dirty="0">
                <a:latin typeface="ＭＳ 明朝" panose="02020609040205080304" pitchFamily="17" charset="-128"/>
                <a:ea typeface="ＭＳ 明朝" panose="02020609040205080304" pitchFamily="17" charset="-128"/>
              </a:rPr>
              <a:t>）犯罪行為又は犯罪の恐れがある行為</a:t>
            </a:r>
          </a:p>
          <a:p>
            <a:pPr algn="l"/>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6</a:t>
            </a:r>
            <a:r>
              <a:rPr lang="ja-JP" altLang="en-US" sz="950" b="0" i="0" u="none" strike="noStrike" baseline="0" dirty="0">
                <a:latin typeface="ＭＳ 明朝" panose="02020609040205080304" pitchFamily="17" charset="-128"/>
                <a:ea typeface="ＭＳ 明朝" panose="02020609040205080304" pitchFamily="17" charset="-128"/>
              </a:rPr>
              <a:t>）営業活動及び営利を目的とした行為</a:t>
            </a:r>
          </a:p>
          <a:p>
            <a:pPr algn="l"/>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7</a:t>
            </a:r>
            <a:r>
              <a:rPr lang="ja-JP" altLang="en-US" sz="950" b="0" i="0" u="none" strike="noStrike" baseline="0" dirty="0">
                <a:latin typeface="ＭＳ 明朝" panose="02020609040205080304" pitchFamily="17" charset="-128"/>
                <a:ea typeface="ＭＳ 明朝" panose="02020609040205080304" pitchFamily="17" charset="-128"/>
              </a:rPr>
              <a:t>）虚偽の情報を登録する行為、又は自己以外の名義で注文する行為</a:t>
            </a:r>
          </a:p>
          <a:p>
            <a:pPr algn="l"/>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8</a:t>
            </a:r>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UC-OS </a:t>
            </a:r>
            <a:r>
              <a:rPr lang="ja-JP" altLang="en-US" sz="950" b="0" i="0" u="none" strike="noStrike" baseline="0" dirty="0">
                <a:latin typeface="ＭＳ 明朝" panose="02020609040205080304" pitchFamily="17" charset="-128"/>
                <a:ea typeface="ＭＳ 明朝" panose="02020609040205080304" pitchFamily="17" charset="-128"/>
              </a:rPr>
              <a:t>の運営を妨げ、又は妨げる恐れのある行為</a:t>
            </a:r>
          </a:p>
          <a:p>
            <a:pPr algn="l"/>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9</a:t>
            </a:r>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UC-OS </a:t>
            </a:r>
            <a:r>
              <a:rPr lang="ja-JP" altLang="en-US" sz="950" b="0" i="0" u="none" strike="noStrike" baseline="0" dirty="0">
                <a:latin typeface="ＭＳ 明朝" panose="02020609040205080304" pitchFamily="17" charset="-128"/>
                <a:ea typeface="ＭＳ 明朝" panose="02020609040205080304" pitchFamily="17" charset="-128"/>
              </a:rPr>
              <a:t>の信用を毀損する行為</a:t>
            </a:r>
          </a:p>
          <a:p>
            <a:pPr algn="l"/>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10</a:t>
            </a:r>
            <a:r>
              <a:rPr lang="ja-JP" altLang="en-US" sz="950" b="0" i="0" u="none" strike="noStrike" baseline="0" dirty="0">
                <a:latin typeface="ＭＳ 明朝" panose="02020609040205080304" pitchFamily="17" charset="-128"/>
                <a:ea typeface="ＭＳ 明朝" panose="02020609040205080304" pitchFamily="17" charset="-128"/>
              </a:rPr>
              <a:t>）会員登録希望者又は会員の登録情報を不正に利用する行為</a:t>
            </a:r>
          </a:p>
          <a:p>
            <a:pPr algn="l"/>
            <a:r>
              <a:rPr lang="ja-JP" altLang="en-US" sz="950" b="0" i="0" u="none" strike="noStrike" baseline="0" dirty="0">
                <a:latin typeface="ＭＳ 明朝" panose="02020609040205080304" pitchFamily="17" charset="-128"/>
                <a:ea typeface="ＭＳ 明朝" panose="02020609040205080304" pitchFamily="17" charset="-128"/>
              </a:rPr>
              <a:t>（</a:t>
            </a:r>
            <a:r>
              <a:rPr lang="en-US" altLang="ja-JP" sz="950" b="0" i="0" u="none" strike="noStrike" baseline="0" dirty="0">
                <a:latin typeface="ＭＳ 明朝" panose="02020609040205080304" pitchFamily="17" charset="-128"/>
                <a:ea typeface="ＭＳ 明朝" panose="02020609040205080304" pitchFamily="17" charset="-128"/>
              </a:rPr>
              <a:t>11</a:t>
            </a:r>
            <a:r>
              <a:rPr lang="ja-JP" altLang="en-US" sz="950" b="0" i="0" u="none" strike="noStrike" baseline="0" dirty="0">
                <a:latin typeface="ＭＳ 明朝" panose="02020609040205080304" pitchFamily="17" charset="-128"/>
                <a:ea typeface="ＭＳ 明朝" panose="02020609040205080304" pitchFamily="17" charset="-128"/>
              </a:rPr>
              <a:t>）その他当生協が不適切と判断する行為</a:t>
            </a:r>
          </a:p>
          <a:p>
            <a:pPr algn="l"/>
            <a:endParaRPr lang="en-US" altLang="zh-CN" sz="950" b="0" i="0" u="none" strike="noStrike" baseline="0" dirty="0">
              <a:latin typeface="ＭＳ 明朝" panose="02020609040205080304" pitchFamily="17" charset="-128"/>
              <a:ea typeface="ＭＳ 明朝" panose="02020609040205080304" pitchFamily="17" charset="-128"/>
            </a:endParaRPr>
          </a:p>
          <a:p>
            <a:pPr algn="l"/>
            <a:r>
              <a:rPr lang="zh-CN" altLang="en-US" sz="950" b="0" i="0" u="none" strike="noStrike" baseline="0" dirty="0">
                <a:latin typeface="ＭＳ 明朝" panose="02020609040205080304" pitchFamily="17" charset="-128"/>
                <a:ea typeface="ＭＳ 明朝" panose="02020609040205080304" pitchFamily="17" charset="-128"/>
              </a:rPr>
              <a:t>第１０条（譲渡禁止）</a:t>
            </a:r>
          </a:p>
          <a:p>
            <a:pPr algn="l"/>
            <a:r>
              <a:rPr lang="ja-JP" altLang="en-US" sz="950" b="0" i="0" u="none" strike="noStrike" baseline="0" dirty="0">
                <a:latin typeface="ＭＳ 明朝" panose="02020609040205080304" pitchFamily="17" charset="-128"/>
                <a:ea typeface="ＭＳ 明朝" panose="02020609040205080304" pitchFamily="17" charset="-128"/>
              </a:rPr>
              <a:t>会員は、本規約に基づく権利及び義務の全部又は一部を第三者に譲渡し、若しくは承継させ、又は担保の用に供</a:t>
            </a:r>
          </a:p>
          <a:p>
            <a:pPr algn="l"/>
            <a:r>
              <a:rPr lang="ja-JP" altLang="en-US" sz="950" b="0" i="0" u="none" strike="noStrike" baseline="0" dirty="0">
                <a:latin typeface="ＭＳ 明朝" panose="02020609040205080304" pitchFamily="17" charset="-128"/>
                <a:ea typeface="ＭＳ 明朝" panose="02020609040205080304" pitchFamily="17" charset="-128"/>
              </a:rPr>
              <a:t>することはできません。</a:t>
            </a:r>
          </a:p>
          <a:p>
            <a:pPr algn="l"/>
            <a:r>
              <a:rPr lang="en-US" altLang="ja-JP" sz="950" b="0" i="0" u="none" strike="noStrike" baseline="0" dirty="0">
                <a:latin typeface="ＭＳ 明朝" panose="02020609040205080304" pitchFamily="17" charset="-128"/>
                <a:ea typeface="ＭＳ 明朝" panose="02020609040205080304" pitchFamily="17" charset="-128"/>
              </a:rPr>
              <a:t>【</a:t>
            </a:r>
            <a:r>
              <a:rPr lang="ja-JP" altLang="en-US" sz="950" b="0" i="0" u="none" strike="noStrike" baseline="0" dirty="0">
                <a:latin typeface="ＭＳ 明朝" panose="02020609040205080304" pitchFamily="17" charset="-128"/>
                <a:ea typeface="ＭＳ 明朝" panose="02020609040205080304" pitchFamily="17" charset="-128"/>
              </a:rPr>
              <a:t>第５章その他</a:t>
            </a:r>
            <a:r>
              <a:rPr lang="en-US" altLang="ja-JP" sz="950" b="0" i="0" u="none" strike="noStrike" baseline="0" dirty="0">
                <a:latin typeface="ＭＳ 明朝" panose="02020609040205080304" pitchFamily="17" charset="-128"/>
                <a:ea typeface="ＭＳ 明朝" panose="02020609040205080304" pitchFamily="17" charset="-128"/>
              </a:rPr>
              <a:t>】</a:t>
            </a:r>
          </a:p>
          <a:p>
            <a:pPr algn="l"/>
            <a:endParaRPr lang="en-US" altLang="ja-JP" sz="950" b="0" i="0" u="none" strike="noStrike" baseline="0" dirty="0">
              <a:latin typeface="ＭＳ 明朝" panose="02020609040205080304" pitchFamily="17" charset="-128"/>
              <a:ea typeface="ＭＳ 明朝" panose="02020609040205080304" pitchFamily="17" charset="-128"/>
            </a:endParaRPr>
          </a:p>
          <a:p>
            <a:pPr algn="l"/>
            <a:r>
              <a:rPr lang="ja-JP" altLang="en-US" sz="950" b="0" i="0" u="none" strike="noStrike" baseline="0" dirty="0">
                <a:latin typeface="ＭＳ 明朝" panose="02020609040205080304" pitchFamily="17" charset="-128"/>
                <a:ea typeface="ＭＳ 明朝" panose="02020609040205080304" pitchFamily="17" charset="-128"/>
              </a:rPr>
              <a:t>第１１条（会員登録の抹消）</a:t>
            </a:r>
          </a:p>
          <a:p>
            <a:pPr algn="l"/>
            <a:r>
              <a:rPr lang="ja-JP" altLang="en-US" sz="950" b="0" i="0" u="none" strike="noStrike" baseline="0" dirty="0">
                <a:latin typeface="ＭＳ 明朝" panose="02020609040205080304" pitchFamily="17" charset="-128"/>
                <a:ea typeface="ＭＳ 明朝" panose="02020609040205080304" pitchFamily="17" charset="-128"/>
              </a:rPr>
              <a:t>当生協は、会員が以下の各号の一つにでも該当した場合、会員に通知することなく、該当した時点で直ちにその</a:t>
            </a:r>
          </a:p>
          <a:p>
            <a:pPr algn="l"/>
            <a:r>
              <a:rPr lang="ja-JP" altLang="en-US" sz="950" b="0" i="0" u="none" strike="noStrike" baseline="0" dirty="0">
                <a:latin typeface="ＭＳ 明朝" panose="02020609040205080304" pitchFamily="17" charset="-128"/>
                <a:ea typeface="ＭＳ 明朝" panose="02020609040205080304" pitchFamily="17" charset="-128"/>
              </a:rPr>
              <a:t>会員が注文した商品の利用契約を解除し、会員登録を抹消し、全ての本サービスの利用を終了させることができ</a:t>
            </a:r>
          </a:p>
          <a:p>
            <a:pPr algn="l"/>
            <a:r>
              <a:rPr lang="ja-JP" altLang="en-US" sz="950" b="0" i="0" u="none" strike="noStrike" baseline="0" dirty="0">
                <a:latin typeface="ＭＳ 明朝" panose="02020609040205080304" pitchFamily="17" charset="-128"/>
                <a:ea typeface="ＭＳ 明朝" panose="02020609040205080304" pitchFamily="17" charset="-128"/>
              </a:rPr>
              <a:t>るものとします。</a:t>
            </a:r>
          </a:p>
          <a:p>
            <a:pPr algn="l"/>
            <a:r>
              <a:rPr lang="en-US" altLang="ja-JP" sz="950" b="0" i="0" u="none" strike="noStrike" baseline="0" dirty="0">
                <a:latin typeface="ＭＳ 明朝" panose="02020609040205080304" pitchFamily="17" charset="-128"/>
                <a:ea typeface="ＭＳ 明朝" panose="02020609040205080304" pitchFamily="17" charset="-128"/>
              </a:rPr>
              <a:t>(1)</a:t>
            </a:r>
            <a:r>
              <a:rPr lang="ja-JP" altLang="en-US" sz="950" b="0" i="0" u="none" strike="noStrike" baseline="0" dirty="0">
                <a:latin typeface="ＭＳ 明朝" panose="02020609040205080304" pitchFamily="17" charset="-128"/>
                <a:ea typeface="ＭＳ 明朝" panose="02020609040205080304" pitchFamily="17" charset="-128"/>
              </a:rPr>
              <a:t>第９条各号に定める禁止事項に該当する行為を行った場合</a:t>
            </a:r>
          </a:p>
          <a:p>
            <a:pPr algn="l"/>
            <a:r>
              <a:rPr lang="en-US" altLang="ja-JP" sz="950" b="0" i="0" u="none" strike="noStrike" baseline="0" dirty="0">
                <a:latin typeface="ＭＳ 明朝" panose="02020609040205080304" pitchFamily="17" charset="-128"/>
                <a:ea typeface="ＭＳ 明朝" panose="02020609040205080304" pitchFamily="17" charset="-128"/>
              </a:rPr>
              <a:t>(2)</a:t>
            </a:r>
            <a:r>
              <a:rPr lang="ja-JP" altLang="en-US" sz="950" b="0" i="0" u="none" strike="noStrike" baseline="0" dirty="0">
                <a:latin typeface="ＭＳ 明朝" panose="02020609040205080304" pitchFamily="17" charset="-128"/>
                <a:ea typeface="ＭＳ 明朝" panose="02020609040205080304" pitchFamily="17" charset="-128"/>
              </a:rPr>
              <a:t>前号に定める以外に、本規約に違反し、当生協から相当の期限を定めて催告したにもかかわらず是正しない場合</a:t>
            </a:r>
          </a:p>
          <a:p>
            <a:pPr algn="l"/>
            <a:r>
              <a:rPr lang="en-US" altLang="ja-JP" sz="950" b="0" i="0" u="none" strike="noStrike" baseline="0" dirty="0">
                <a:latin typeface="ＭＳ 明朝" panose="02020609040205080304" pitchFamily="17" charset="-128"/>
                <a:ea typeface="ＭＳ 明朝" panose="02020609040205080304" pitchFamily="17" charset="-128"/>
              </a:rPr>
              <a:t>(3)</a:t>
            </a:r>
            <a:r>
              <a:rPr lang="ja-JP" altLang="en-US" sz="950" b="0" i="0" u="none" strike="noStrike" baseline="0" dirty="0">
                <a:latin typeface="ＭＳ 明朝" panose="02020609040205080304" pitchFamily="17" charset="-128"/>
                <a:ea typeface="ＭＳ 明朝" panose="02020609040205080304" pitchFamily="17" charset="-128"/>
              </a:rPr>
              <a:t>過去に本条に基づき会員登録が抹消されたことが判明した場合</a:t>
            </a:r>
          </a:p>
          <a:p>
            <a:pPr algn="l"/>
            <a:r>
              <a:rPr lang="ja-JP" altLang="en-US" sz="950" b="0" i="0" u="none" strike="noStrike" baseline="0" dirty="0">
                <a:latin typeface="ＭＳ 明朝" panose="02020609040205080304" pitchFamily="17" charset="-128"/>
                <a:ea typeface="ＭＳ 明朝" panose="02020609040205080304" pitchFamily="17" charset="-128"/>
              </a:rPr>
              <a:t>これにより、会員登録が抹消された場合においても、会員は本規約に基づいて既に発生した義務の履行責任を免</a:t>
            </a:r>
          </a:p>
          <a:p>
            <a:pPr algn="l"/>
            <a:r>
              <a:rPr lang="ja-JP" altLang="en-US" sz="950" b="0" i="0" u="none" strike="noStrike" baseline="0" dirty="0">
                <a:latin typeface="ＭＳ 明朝" panose="02020609040205080304" pitchFamily="17" charset="-128"/>
                <a:ea typeface="ＭＳ 明朝" panose="02020609040205080304" pitchFamily="17" charset="-128"/>
              </a:rPr>
              <a:t>れないものとします。</a:t>
            </a:r>
          </a:p>
          <a:p>
            <a:pPr algn="l"/>
            <a:r>
              <a:rPr lang="ja-JP" altLang="en-US" sz="950" b="0" i="0" u="none" strike="noStrike" baseline="0" dirty="0">
                <a:latin typeface="ＭＳ 明朝" panose="02020609040205080304" pitchFamily="17" charset="-128"/>
                <a:ea typeface="ＭＳ 明朝" panose="02020609040205080304" pitchFamily="17" charset="-128"/>
              </a:rPr>
              <a:t>当生協は、１８ヶ月以上にわたって本サイトでのログイン（会員ＩＤ・パスワードを入力してのアクセス）の履</a:t>
            </a:r>
          </a:p>
          <a:p>
            <a:pPr algn="l"/>
            <a:r>
              <a:rPr lang="ja-JP" altLang="en-US" sz="950" b="0" i="0" u="none" strike="noStrike" baseline="0" dirty="0">
                <a:latin typeface="ＭＳ 明朝" panose="02020609040205080304" pitchFamily="17" charset="-128"/>
                <a:ea typeface="ＭＳ 明朝" panose="02020609040205080304" pitchFamily="17" charset="-128"/>
              </a:rPr>
              <a:t>歴がない会員については、その会員に通知の上、会員登録を抹消することができるものとします。なお、本項に</a:t>
            </a:r>
          </a:p>
          <a:p>
            <a:pPr algn="l"/>
            <a:r>
              <a:rPr lang="ja-JP" altLang="en-US" sz="950" b="0" i="0" u="none" strike="noStrike" baseline="0" dirty="0">
                <a:latin typeface="ＭＳ 明朝" panose="02020609040205080304" pitchFamily="17" charset="-128"/>
                <a:ea typeface="ＭＳ 明朝" panose="02020609040205080304" pitchFamily="17" charset="-128"/>
              </a:rPr>
              <a:t>より会員登録が抹消された場合は、第４条に定める会員登録を行うことにより、再度、本サービスを利用するこ</a:t>
            </a:r>
          </a:p>
          <a:p>
            <a:pPr algn="l"/>
            <a:r>
              <a:rPr lang="ja-JP" altLang="en-US" sz="950" b="0" i="0" u="none" strike="noStrike" baseline="0" dirty="0">
                <a:latin typeface="ＭＳ 明朝" panose="02020609040205080304" pitchFamily="17" charset="-128"/>
                <a:ea typeface="ＭＳ 明朝" panose="02020609040205080304" pitchFamily="17" charset="-128"/>
              </a:rPr>
              <a:t>とができます。</a:t>
            </a:r>
          </a:p>
          <a:p>
            <a:pPr algn="l"/>
            <a:endParaRPr lang="en-US" altLang="ja-JP" sz="950" b="0" i="0" u="none" strike="noStrike" baseline="0" dirty="0">
              <a:latin typeface="ＭＳ 明朝" panose="02020609040205080304" pitchFamily="17" charset="-128"/>
              <a:ea typeface="ＭＳ 明朝" panose="02020609040205080304" pitchFamily="17" charset="-128"/>
            </a:endParaRPr>
          </a:p>
          <a:p>
            <a:pPr algn="l"/>
            <a:r>
              <a:rPr lang="ja-JP" altLang="en-US" sz="950" b="0" i="0" u="none" strike="noStrike" baseline="0" dirty="0">
                <a:latin typeface="ＭＳ 明朝" panose="02020609040205080304" pitchFamily="17" charset="-128"/>
                <a:ea typeface="ＭＳ 明朝" panose="02020609040205080304" pitchFamily="17" charset="-128"/>
              </a:rPr>
              <a:t>第１２条（本サービスの内容変更、中断及び終了）</a:t>
            </a:r>
          </a:p>
          <a:p>
            <a:pPr algn="l"/>
            <a:r>
              <a:rPr lang="ja-JP" altLang="en-US" sz="950" b="0" i="0" u="none" strike="noStrike" baseline="0" dirty="0">
                <a:latin typeface="ＭＳ 明朝" panose="02020609040205080304" pitchFamily="17" charset="-128"/>
                <a:ea typeface="ＭＳ 明朝" panose="02020609040205080304" pitchFamily="17" charset="-128"/>
              </a:rPr>
              <a:t>当生協は、本サイトにて会員への予告を行った上で、本サービスの内容を随時追加、改廃その他の方法で変更す</a:t>
            </a:r>
          </a:p>
          <a:p>
            <a:pPr algn="l"/>
            <a:r>
              <a:rPr lang="ja-JP" altLang="en-US" sz="950" b="0" i="0" u="none" strike="noStrike" baseline="0" dirty="0">
                <a:latin typeface="ＭＳ 明朝" panose="02020609040205080304" pitchFamily="17" charset="-128"/>
                <a:ea typeface="ＭＳ 明朝" panose="02020609040205080304" pitchFamily="17" charset="-128"/>
              </a:rPr>
              <a:t>ることがあります。</a:t>
            </a:r>
          </a:p>
          <a:p>
            <a:pPr algn="l"/>
            <a:r>
              <a:rPr lang="ja-JP" altLang="en-US" sz="950" b="0" i="0" u="none" strike="noStrike" baseline="0" dirty="0">
                <a:latin typeface="ＭＳ 明朝" panose="02020609040205080304" pitchFamily="17" charset="-128"/>
                <a:ea typeface="ＭＳ 明朝" panose="02020609040205080304" pitchFamily="17" charset="-128"/>
              </a:rPr>
              <a:t>当生協は、本サービスを運営するためのシステムの保守点検や障害の発生、火災・停電等の事故、地震・洪水等</a:t>
            </a:r>
          </a:p>
          <a:p>
            <a:pPr algn="l"/>
            <a:r>
              <a:rPr lang="ja-JP" altLang="en-US" sz="950" b="0" i="0" u="none" strike="noStrike" baseline="0" dirty="0">
                <a:latin typeface="ＭＳ 明朝" panose="02020609040205080304" pitchFamily="17" charset="-128"/>
                <a:ea typeface="ＭＳ 明朝" panose="02020609040205080304" pitchFamily="17" charset="-128"/>
              </a:rPr>
              <a:t>の災害、戦争・暴動その他の理由により、本サービスの提供を中断することがあります。この場合、当生協は、</a:t>
            </a:r>
          </a:p>
          <a:p>
            <a:pPr algn="l"/>
            <a:r>
              <a:rPr lang="ja-JP" altLang="en-US" sz="950" b="0" i="0" u="none" strike="noStrike" baseline="0" dirty="0">
                <a:latin typeface="ＭＳ 明朝" panose="02020609040205080304" pitchFamily="17" charset="-128"/>
                <a:ea typeface="ＭＳ 明朝" panose="02020609040205080304" pitchFamily="17" charset="-128"/>
              </a:rPr>
              <a:t>可能な限り本サイトにて会員への予告を行うものとします。</a:t>
            </a:r>
          </a:p>
          <a:p>
            <a:pPr algn="l"/>
            <a:r>
              <a:rPr lang="ja-JP" altLang="en-US" sz="950" b="0" i="0" u="none" strike="noStrike" baseline="0" dirty="0">
                <a:latin typeface="ＭＳ 明朝" panose="02020609040205080304" pitchFamily="17" charset="-128"/>
                <a:ea typeface="ＭＳ 明朝" panose="02020609040205080304" pitchFamily="17" charset="-128"/>
              </a:rPr>
              <a:t>当生協は、業務上あるいは技術上の理由により、本サービスを終了することができるものとします。この場合に</a:t>
            </a:r>
          </a:p>
          <a:p>
            <a:pPr algn="l"/>
            <a:r>
              <a:rPr lang="ja-JP" altLang="en-US" sz="950" b="0" i="0" u="none" strike="noStrike" baseline="0" dirty="0">
                <a:latin typeface="ＭＳ 明朝" panose="02020609040205080304" pitchFamily="17" charset="-128"/>
                <a:ea typeface="ＭＳ 明朝" panose="02020609040205080304" pitchFamily="17" charset="-128"/>
              </a:rPr>
              <a:t>は、当生協は、終了の１ヶ月前までに本サイトにて会員への予告を行うものとします。</a:t>
            </a:r>
          </a:p>
          <a:p>
            <a:pPr algn="l"/>
            <a:endParaRPr lang="en-US" altLang="zh-TW" sz="950" b="0" i="0" u="none" strike="noStrike" baseline="0" dirty="0">
              <a:latin typeface="ＭＳ 明朝" panose="02020609040205080304" pitchFamily="17" charset="-128"/>
              <a:ea typeface="ＭＳ 明朝" panose="02020609040205080304" pitchFamily="17" charset="-128"/>
            </a:endParaRPr>
          </a:p>
          <a:p>
            <a:pPr algn="l"/>
            <a:r>
              <a:rPr lang="zh-TW" altLang="en-US" sz="950" b="0" i="0" u="none" strike="noStrike" baseline="0" dirty="0">
                <a:latin typeface="ＭＳ 明朝" panose="02020609040205080304" pitchFamily="17" charset="-128"/>
                <a:ea typeface="ＭＳ 明朝" panose="02020609040205080304" pitchFamily="17" charset="-128"/>
              </a:rPr>
              <a:t>第１３条（個人情報）</a:t>
            </a:r>
          </a:p>
          <a:p>
            <a:pPr algn="l"/>
            <a:r>
              <a:rPr lang="ja-JP" altLang="en-US" sz="950" b="0" i="0" u="none" strike="noStrike" baseline="0" dirty="0">
                <a:latin typeface="ＭＳ 明朝" panose="02020609040205080304" pitchFamily="17" charset="-128"/>
                <a:ea typeface="ＭＳ 明朝" panose="02020609040205080304" pitchFamily="17" charset="-128"/>
              </a:rPr>
              <a:t>当生協は、本サービスを通じて取得する会員等の個人情報を、別途定める個人情報保護方針に基づき取り扱いま</a:t>
            </a:r>
          </a:p>
          <a:p>
            <a:pPr algn="l"/>
            <a:r>
              <a:rPr lang="ja-JP" altLang="en-US" sz="950" b="0" i="0" u="none" strike="noStrike" baseline="0" dirty="0">
                <a:latin typeface="ＭＳ 明朝" panose="02020609040205080304" pitchFamily="17" charset="-128"/>
                <a:ea typeface="ＭＳ 明朝" panose="02020609040205080304" pitchFamily="17" charset="-128"/>
              </a:rPr>
              <a:t>す。</a:t>
            </a:r>
          </a:p>
          <a:p>
            <a:pPr algn="l"/>
            <a:endParaRPr lang="en-US" altLang="ja-JP" sz="950" b="0" i="0" u="none" strike="noStrike" baseline="0" dirty="0">
              <a:latin typeface="ＭＳ 明朝" panose="02020609040205080304" pitchFamily="17" charset="-128"/>
              <a:ea typeface="ＭＳ 明朝" panose="02020609040205080304" pitchFamily="17" charset="-128"/>
            </a:endParaRPr>
          </a:p>
          <a:p>
            <a:pPr algn="l"/>
            <a:r>
              <a:rPr lang="ja-JP" altLang="en-US" sz="950" b="0" i="0" u="none" strike="noStrike" baseline="0" dirty="0">
                <a:latin typeface="ＭＳ 明朝" panose="02020609040205080304" pitchFamily="17" charset="-128"/>
                <a:ea typeface="ＭＳ 明朝" panose="02020609040205080304" pitchFamily="17" charset="-128"/>
              </a:rPr>
              <a:t>第１４条（免責及び損害賠償）</a:t>
            </a:r>
          </a:p>
          <a:p>
            <a:pPr algn="l"/>
            <a:r>
              <a:rPr lang="ja-JP" altLang="en-US" sz="950" b="0" i="0" u="none" strike="noStrike" baseline="0" dirty="0">
                <a:latin typeface="ＭＳ 明朝" panose="02020609040205080304" pitchFamily="17" charset="-128"/>
                <a:ea typeface="ＭＳ 明朝" panose="02020609040205080304" pitchFamily="17" charset="-128"/>
              </a:rPr>
              <a:t>当生協は、当生協が本規約に従って本サービスを提供している限りにおいて、本サービスを利用したことにより、</a:t>
            </a:r>
          </a:p>
          <a:p>
            <a:pPr algn="l"/>
            <a:r>
              <a:rPr lang="ja-JP" altLang="en-US" sz="950" b="0" i="0" u="none" strike="noStrike" baseline="0" dirty="0">
                <a:latin typeface="ＭＳ 明朝" panose="02020609040205080304" pitchFamily="17" charset="-128"/>
                <a:ea typeface="ＭＳ 明朝" panose="02020609040205080304" pitchFamily="17" charset="-128"/>
              </a:rPr>
              <a:t>又は本サービスを利用できなかったことにより会員に生じた損害について、会員に対して一切責任を負いません。</a:t>
            </a:r>
          </a:p>
          <a:p>
            <a:pPr algn="l"/>
            <a:r>
              <a:rPr lang="ja-JP" altLang="en-US" sz="950" b="0" i="0" u="none" strike="noStrike" baseline="0" dirty="0">
                <a:latin typeface="ＭＳ 明朝" panose="02020609040205080304" pitchFamily="17" charset="-128"/>
                <a:ea typeface="ＭＳ 明朝" panose="02020609040205080304" pitchFamily="17" charset="-128"/>
              </a:rPr>
              <a:t>当生協が本規約に違反したことにより会員に対して損害賠償責任を負う場合、その賠償額は会員が本サービスの</a:t>
            </a:r>
          </a:p>
          <a:p>
            <a:pPr algn="l"/>
            <a:r>
              <a:rPr lang="ja-JP" altLang="en-US" sz="950" b="0" i="0" u="none" strike="noStrike" baseline="0" dirty="0">
                <a:latin typeface="ＭＳ 明朝" panose="02020609040205080304" pitchFamily="17" charset="-128"/>
                <a:ea typeface="ＭＳ 明朝" panose="02020609040205080304" pitchFamily="17" charset="-128"/>
              </a:rPr>
              <a:t>利用に関連して当生協に支払った金額の合計額を上限とします。但し、当生協に故意又は重大な過失がある場合</a:t>
            </a:r>
          </a:p>
          <a:p>
            <a:pPr algn="l"/>
            <a:r>
              <a:rPr lang="ja-JP" altLang="en-US" sz="950" b="0" i="0" u="none" strike="noStrike" baseline="0" dirty="0">
                <a:latin typeface="ＭＳ 明朝" panose="02020609040205080304" pitchFamily="17" charset="-128"/>
                <a:ea typeface="ＭＳ 明朝" panose="02020609040205080304" pitchFamily="17" charset="-128"/>
              </a:rPr>
              <a:t>はこの限りではありません。</a:t>
            </a:r>
          </a:p>
          <a:p>
            <a:pPr algn="l"/>
            <a:r>
              <a:rPr lang="ja-JP" altLang="en-US" sz="950" b="0" i="0" u="none" strike="noStrike" baseline="0" dirty="0">
                <a:latin typeface="ＭＳ 明朝" panose="02020609040205080304" pitchFamily="17" charset="-128"/>
                <a:ea typeface="ＭＳ 明朝" panose="02020609040205080304" pitchFamily="17" charset="-128"/>
              </a:rPr>
              <a:t>会員が第９条に定める禁止事項に違反する行為を行った場合において、当生協ないし第三者に損害が発生した場</a:t>
            </a:r>
          </a:p>
          <a:p>
            <a:pPr algn="l"/>
            <a:r>
              <a:rPr lang="ja-JP" altLang="en-US" sz="950" b="0" i="0" u="none" strike="noStrike" baseline="0" dirty="0">
                <a:latin typeface="ＭＳ 明朝" panose="02020609040205080304" pitchFamily="17" charset="-128"/>
                <a:ea typeface="ＭＳ 明朝" panose="02020609040205080304" pitchFamily="17" charset="-128"/>
              </a:rPr>
              <a:t>合、その会員は、当生協ないし第三者に対し損害を賠償すべき義務を負うものとします。</a:t>
            </a:r>
          </a:p>
          <a:p>
            <a:pPr algn="l"/>
            <a:endParaRPr lang="en-US" altLang="zh-CN" sz="950" b="0" i="0" u="none" strike="noStrike" baseline="0" dirty="0">
              <a:latin typeface="ＭＳ 明朝" panose="02020609040205080304" pitchFamily="17" charset="-128"/>
              <a:ea typeface="ＭＳ 明朝" panose="02020609040205080304" pitchFamily="17" charset="-128"/>
            </a:endParaRPr>
          </a:p>
          <a:p>
            <a:pPr algn="l"/>
            <a:r>
              <a:rPr lang="zh-CN" altLang="en-US" sz="950" b="0" i="0" u="none" strike="noStrike" baseline="0" dirty="0">
                <a:latin typeface="ＭＳ 明朝" panose="02020609040205080304" pitchFamily="17" charset="-128"/>
                <a:ea typeface="ＭＳ 明朝" panose="02020609040205080304" pitchFamily="17" charset="-128"/>
              </a:rPr>
              <a:t>第１５条（通知）</a:t>
            </a:r>
          </a:p>
          <a:p>
            <a:pPr algn="l"/>
            <a:r>
              <a:rPr lang="ja-JP" altLang="en-US" sz="950" b="0" i="0" u="none" strike="noStrike" baseline="0" dirty="0">
                <a:latin typeface="ＭＳ 明朝" panose="02020609040205080304" pitchFamily="17" charset="-128"/>
                <a:ea typeface="ＭＳ 明朝" panose="02020609040205080304" pitchFamily="17" charset="-128"/>
              </a:rPr>
              <a:t>当生協からの会員に対する通知及び問い合わせは、登録された電子メールアドレスへの電子メールの送信により</a:t>
            </a:r>
          </a:p>
          <a:p>
            <a:pPr algn="l"/>
            <a:r>
              <a:rPr lang="ja-JP" altLang="en-US" sz="950" b="0" i="0" u="none" strike="noStrike" baseline="0" dirty="0">
                <a:latin typeface="ＭＳ 明朝" panose="02020609040205080304" pitchFamily="17" charset="-128"/>
                <a:ea typeface="ＭＳ 明朝" panose="02020609040205080304" pitchFamily="17" charset="-128"/>
              </a:rPr>
              <a:t>行うものとします。会員に対する通知は、会員の電子メールアドレスを管理するサーバに到達した時をもって、</a:t>
            </a:r>
          </a:p>
          <a:p>
            <a:pPr algn="l"/>
            <a:r>
              <a:rPr lang="ja-JP" altLang="en-US" sz="950" b="0" i="0" u="none" strike="noStrike" baseline="0" dirty="0">
                <a:latin typeface="ＭＳ 明朝" panose="02020609040205080304" pitchFamily="17" charset="-128"/>
                <a:ea typeface="ＭＳ 明朝" panose="02020609040205080304" pitchFamily="17" charset="-128"/>
              </a:rPr>
              <a:t>完了したものとみなします。</a:t>
            </a:r>
          </a:p>
          <a:p>
            <a:pPr algn="l"/>
            <a:endParaRPr lang="en-US" altLang="ja-JP" sz="950" b="0" i="0" u="none" strike="noStrike" baseline="0" dirty="0">
              <a:latin typeface="ＭＳ 明朝" panose="02020609040205080304" pitchFamily="17" charset="-128"/>
              <a:ea typeface="ＭＳ 明朝" panose="02020609040205080304" pitchFamily="17" charset="-128"/>
            </a:endParaRPr>
          </a:p>
          <a:p>
            <a:pPr algn="l"/>
            <a:r>
              <a:rPr lang="ja-JP" altLang="en-US" sz="950" b="0" i="0" u="none" strike="noStrike" baseline="0" dirty="0">
                <a:latin typeface="ＭＳ 明朝" panose="02020609040205080304" pitchFamily="17" charset="-128"/>
                <a:ea typeface="ＭＳ 明朝" panose="02020609040205080304" pitchFamily="17" charset="-128"/>
              </a:rPr>
              <a:t>第１６条（準拠法）</a:t>
            </a:r>
          </a:p>
          <a:p>
            <a:pPr algn="l"/>
            <a:r>
              <a:rPr lang="ja-JP" altLang="en-US" sz="950" b="0" i="0" u="none" strike="noStrike" baseline="0" dirty="0">
                <a:latin typeface="ＭＳ 明朝" panose="02020609040205080304" pitchFamily="17" charset="-128"/>
                <a:ea typeface="ＭＳ 明朝" panose="02020609040205080304" pitchFamily="17" charset="-128"/>
              </a:rPr>
              <a:t>本規約の効力及び解釈については、日本法を準拠法とします。</a:t>
            </a:r>
          </a:p>
          <a:p>
            <a:pPr algn="l"/>
            <a:endParaRPr lang="en-US" altLang="ja-JP" sz="950" b="0" i="0" u="none" strike="noStrike" baseline="0" dirty="0">
              <a:latin typeface="ＭＳ 明朝" panose="02020609040205080304" pitchFamily="17" charset="-128"/>
              <a:ea typeface="ＭＳ 明朝" panose="02020609040205080304" pitchFamily="17" charset="-128"/>
            </a:endParaRPr>
          </a:p>
          <a:p>
            <a:pPr algn="l"/>
            <a:r>
              <a:rPr lang="ja-JP" altLang="en-US" sz="950" b="0" i="0" u="none" strike="noStrike" baseline="0" dirty="0">
                <a:latin typeface="ＭＳ 明朝" panose="02020609040205080304" pitchFamily="17" charset="-128"/>
                <a:ea typeface="ＭＳ 明朝" panose="02020609040205080304" pitchFamily="17" charset="-128"/>
              </a:rPr>
              <a:t>第１７条（管轄裁判所）</a:t>
            </a:r>
          </a:p>
          <a:p>
            <a:pPr algn="l"/>
            <a:r>
              <a:rPr lang="ja-JP" altLang="en-US" sz="950" b="0" i="0" u="none" strike="noStrike" baseline="0" dirty="0">
                <a:latin typeface="ＭＳ 明朝" panose="02020609040205080304" pitchFamily="17" charset="-128"/>
                <a:ea typeface="ＭＳ 明朝" panose="02020609040205080304" pitchFamily="17" charset="-128"/>
              </a:rPr>
              <a:t>本サービス及び本規約に関する一切の紛争については、訴額に応じて、当生協を管轄している裁判所を第一審の</a:t>
            </a:r>
          </a:p>
          <a:p>
            <a:pPr algn="l"/>
            <a:r>
              <a:rPr lang="ja-JP" altLang="en-US" sz="950" b="0" i="0" u="none" strike="noStrike" baseline="0" dirty="0">
                <a:latin typeface="ＭＳ 明朝" panose="02020609040205080304" pitchFamily="17" charset="-128"/>
                <a:ea typeface="ＭＳ 明朝" panose="02020609040205080304" pitchFamily="17" charset="-128"/>
              </a:rPr>
              <a:t>専属的合意管轄裁判所とします。</a:t>
            </a:r>
          </a:p>
          <a:p>
            <a:pPr algn="r"/>
            <a:r>
              <a:rPr lang="ja-JP" altLang="en-US" sz="950" b="0" i="0" u="none" strike="noStrike" baseline="0" dirty="0">
                <a:latin typeface="ＭＳ 明朝" panose="02020609040205080304" pitchFamily="17" charset="-128"/>
                <a:ea typeface="ＭＳ 明朝" panose="02020609040205080304" pitchFamily="17" charset="-128"/>
              </a:rPr>
              <a:t>以上</a:t>
            </a:r>
            <a:endParaRPr kumimoji="1" lang="ja-JP" altLang="en-US" sz="9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7706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7B1AD4-5C82-5BB0-F5E0-0540C5823CFE}"/>
              </a:ext>
            </a:extLst>
          </p:cNvPr>
          <p:cNvSpPr txBox="1"/>
          <p:nvPr/>
        </p:nvSpPr>
        <p:spPr>
          <a:xfrm>
            <a:off x="953777" y="221748"/>
            <a:ext cx="4914900" cy="707886"/>
          </a:xfrm>
          <a:prstGeom prst="rect">
            <a:avLst/>
          </a:prstGeom>
          <a:noFill/>
        </p:spPr>
        <p:txBody>
          <a:bodyPr wrap="square" rtlCol="0">
            <a:spAutoFit/>
          </a:bodyPr>
          <a:lstStyle/>
          <a:p>
            <a:pPr algn="ctr"/>
            <a:r>
              <a:rPr kumimoji="1" lang="ja-JP" altLang="en-US" sz="2400" dirty="0">
                <a:latin typeface="AR丸ゴシック体E" panose="020F0909000000000000" pitchFamily="49" charset="-128"/>
                <a:ea typeface="AR丸ゴシック体E" panose="020F0909000000000000" pitchFamily="49" charset="-128"/>
              </a:rPr>
              <a:t>校費利用におススメの</a:t>
            </a:r>
            <a:r>
              <a:rPr kumimoji="1" lang="en-US" altLang="ja-JP" sz="2400" dirty="0">
                <a:latin typeface="AR丸ゴシック体E" panose="020F0909000000000000" pitchFamily="49" charset="-128"/>
                <a:ea typeface="AR丸ゴシック体E" panose="020F0909000000000000" pitchFamily="49" charset="-128"/>
              </a:rPr>
              <a:t>Web</a:t>
            </a:r>
            <a:r>
              <a:rPr kumimoji="1" lang="ja-JP" altLang="en-US" sz="2400" dirty="0">
                <a:latin typeface="AR丸ゴシック体E" panose="020F0909000000000000" pitchFamily="49" charset="-128"/>
                <a:ea typeface="AR丸ゴシック体E" panose="020F0909000000000000" pitchFamily="49" charset="-128"/>
              </a:rPr>
              <a:t>サイト</a:t>
            </a:r>
            <a:br>
              <a:rPr kumimoji="1" lang="en-US" altLang="ja-JP" sz="2400" dirty="0">
                <a:latin typeface="AR丸ゴシック体E" panose="020F0909000000000000" pitchFamily="49" charset="-128"/>
                <a:ea typeface="AR丸ゴシック体E" panose="020F0909000000000000" pitchFamily="49" charset="-128"/>
              </a:rPr>
            </a:br>
            <a:r>
              <a:rPr kumimoji="1" lang="ja-JP" altLang="en-US" sz="1600" dirty="0">
                <a:latin typeface="AR丸ゴシック体E" panose="020F0909000000000000" pitchFamily="49" charset="-128"/>
                <a:ea typeface="AR丸ゴシック体E" panose="020F0909000000000000" pitchFamily="49" charset="-128"/>
              </a:rPr>
              <a:t>登録のうえご利用ください</a:t>
            </a:r>
          </a:p>
        </p:txBody>
      </p:sp>
      <p:sp>
        <p:nvSpPr>
          <p:cNvPr id="5" name="テキスト ボックス 4">
            <a:extLst>
              <a:ext uri="{FF2B5EF4-FFF2-40B4-BE49-F238E27FC236}">
                <a16:creationId xmlns:a16="http://schemas.microsoft.com/office/drawing/2014/main" id="{6E90CA8F-FC92-F67B-9D07-C7EBE0A5276E}"/>
              </a:ext>
            </a:extLst>
          </p:cNvPr>
          <p:cNvSpPr txBox="1"/>
          <p:nvPr/>
        </p:nvSpPr>
        <p:spPr>
          <a:xfrm>
            <a:off x="1784343" y="3015505"/>
            <a:ext cx="3554573" cy="1369606"/>
          </a:xfrm>
          <a:prstGeom prst="rect">
            <a:avLst/>
          </a:prstGeom>
          <a:noFill/>
        </p:spPr>
        <p:txBody>
          <a:bodyPr wrap="square" rtlCol="0">
            <a:spAutoFit/>
          </a:bodyPr>
          <a:lstStyle/>
          <a:p>
            <a:r>
              <a:rPr lang="ja-JP" altLang="en-US" b="1" u="sng" dirty="0"/>
              <a:t>＜大学生協書籍</a:t>
            </a:r>
            <a:r>
              <a:rPr lang="en-US" altLang="ja-JP" b="1" u="sng" dirty="0"/>
              <a:t>Portal Site</a:t>
            </a:r>
            <a:r>
              <a:rPr lang="ja-JP" altLang="en-US" b="1" u="sng" dirty="0"/>
              <a:t>＞</a:t>
            </a:r>
            <a:br>
              <a:rPr lang="ja-JP" altLang="en-US" dirty="0"/>
            </a:br>
            <a:r>
              <a:rPr lang="ja-JP" altLang="en-US" sz="1300" dirty="0"/>
              <a:t>大学生協が取り扱っている書籍サイトです。和書、洋書、雑誌、電子書籍の各サイトからご注文できます。</a:t>
            </a:r>
            <a:endParaRPr lang="en-US" altLang="ja-JP" sz="1300" dirty="0"/>
          </a:p>
          <a:p>
            <a:r>
              <a:rPr kumimoji="1" lang="en-US" altLang="ja-JP" sz="1300" dirty="0">
                <a:hlinkClick r:id="rId2"/>
              </a:rPr>
              <a:t>https://online.univ.coop/book_front/</a:t>
            </a:r>
            <a:endParaRPr kumimoji="1" lang="en-US" altLang="ja-JP" sz="1300" dirty="0"/>
          </a:p>
          <a:p>
            <a:r>
              <a:rPr kumimoji="1" lang="en-US" altLang="ja-JP" sz="1300" dirty="0"/>
              <a:t>※</a:t>
            </a:r>
            <a:r>
              <a:rPr kumimoji="1" lang="ja-JP" altLang="en-US" sz="1300" dirty="0"/>
              <a:t>オープンは</a:t>
            </a:r>
            <a:r>
              <a:rPr kumimoji="1" lang="en-US" altLang="ja-JP" sz="1300" dirty="0"/>
              <a:t>6</a:t>
            </a:r>
            <a:r>
              <a:rPr kumimoji="1" lang="ja-JP" altLang="en-US" sz="1300" dirty="0"/>
              <a:t>月</a:t>
            </a:r>
            <a:r>
              <a:rPr kumimoji="1" lang="en-US" altLang="ja-JP" sz="1300" dirty="0"/>
              <a:t>1</a:t>
            </a:r>
            <a:r>
              <a:rPr kumimoji="1" lang="ja-JP" altLang="en-US" sz="1300" dirty="0"/>
              <a:t>日（土）からです</a:t>
            </a:r>
          </a:p>
        </p:txBody>
      </p:sp>
      <p:pic>
        <p:nvPicPr>
          <p:cNvPr id="9" name="図 8" descr="テキスト&#10;&#10;自動的に生成された説明">
            <a:extLst>
              <a:ext uri="{FF2B5EF4-FFF2-40B4-BE49-F238E27FC236}">
                <a16:creationId xmlns:a16="http://schemas.microsoft.com/office/drawing/2014/main" id="{EE16AB1A-82CB-5D6B-081B-6AAF966F158F}"/>
              </a:ext>
            </a:extLst>
          </p:cNvPr>
          <p:cNvPicPr>
            <a:picLocks noChangeAspect="1"/>
          </p:cNvPicPr>
          <p:nvPr/>
        </p:nvPicPr>
        <p:blipFill rotWithShape="1">
          <a:blip r:embed="rId3">
            <a:extLst>
              <a:ext uri="{28A0092B-C50C-407E-A947-70E740481C1C}">
                <a14:useLocalDpi xmlns:a14="http://schemas.microsoft.com/office/drawing/2010/main" val="0"/>
              </a:ext>
            </a:extLst>
          </a:blip>
          <a:srcRect r="62444"/>
          <a:stretch/>
        </p:blipFill>
        <p:spPr>
          <a:xfrm>
            <a:off x="297178" y="1098968"/>
            <a:ext cx="1371602" cy="1452837"/>
          </a:xfrm>
          <a:prstGeom prst="rect">
            <a:avLst/>
          </a:prstGeom>
        </p:spPr>
      </p:pic>
      <p:sp>
        <p:nvSpPr>
          <p:cNvPr id="10" name="テキスト ボックス 9">
            <a:extLst>
              <a:ext uri="{FF2B5EF4-FFF2-40B4-BE49-F238E27FC236}">
                <a16:creationId xmlns:a16="http://schemas.microsoft.com/office/drawing/2014/main" id="{E794F3D3-EBFF-F03B-0098-A15266F364A9}"/>
              </a:ext>
            </a:extLst>
          </p:cNvPr>
          <p:cNvSpPr txBox="1"/>
          <p:nvPr/>
        </p:nvSpPr>
        <p:spPr>
          <a:xfrm>
            <a:off x="1734164" y="1375933"/>
            <a:ext cx="3827380" cy="1092607"/>
          </a:xfrm>
          <a:prstGeom prst="rect">
            <a:avLst/>
          </a:prstGeom>
          <a:noFill/>
        </p:spPr>
        <p:txBody>
          <a:bodyPr wrap="square" rtlCol="0">
            <a:spAutoFit/>
          </a:bodyPr>
          <a:lstStyle/>
          <a:p>
            <a:r>
              <a:rPr lang="ja-JP" altLang="en-US" sz="1300" dirty="0"/>
              <a:t>ご注文、見積など専用</a:t>
            </a:r>
            <a:r>
              <a:rPr lang="en-US" altLang="ja-JP" sz="1300" dirty="0"/>
              <a:t>WEB</a:t>
            </a:r>
            <a:r>
              <a:rPr lang="ja-JP" altLang="en-US" sz="1300" dirty="0"/>
              <a:t>サイトでお手軽にご依頼いただけます。夏休み、春休みの店舗休業期間中でもサポートセンターにて対応いたします。過去の注文履歴、問い合わせ履歴も確認できます。</a:t>
            </a:r>
            <a:endParaRPr lang="en-US" altLang="ja-JP" sz="1300" dirty="0"/>
          </a:p>
          <a:p>
            <a:r>
              <a:rPr lang="en-US" altLang="ja-JP" sz="1300" dirty="0"/>
              <a:t>https://www.c3system.cloud/5124</a:t>
            </a:r>
            <a:r>
              <a:rPr lang="ja-JP" altLang="en-US" sz="1300" dirty="0"/>
              <a:t> </a:t>
            </a:r>
            <a:endParaRPr kumimoji="1" lang="ja-JP" altLang="en-US" sz="1300" dirty="0"/>
          </a:p>
        </p:txBody>
      </p:sp>
      <p:pic>
        <p:nvPicPr>
          <p:cNvPr id="24" name="図 23" descr="テキスト&#10;&#10;自動的に生成された説明">
            <a:extLst>
              <a:ext uri="{FF2B5EF4-FFF2-40B4-BE49-F238E27FC236}">
                <a16:creationId xmlns:a16="http://schemas.microsoft.com/office/drawing/2014/main" id="{13D974B8-B32C-5869-1E9D-486446853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30" y="5338882"/>
            <a:ext cx="3825240" cy="670560"/>
          </a:xfrm>
          <a:prstGeom prst="rect">
            <a:avLst/>
          </a:prstGeom>
          <a:ln>
            <a:solidFill>
              <a:schemeClr val="tx1"/>
            </a:solidFill>
          </a:ln>
        </p:spPr>
      </p:pic>
      <p:pic>
        <p:nvPicPr>
          <p:cNvPr id="26" name="図 25" descr="QR コード&#10;&#10;自動的に生成された説明">
            <a:extLst>
              <a:ext uri="{FF2B5EF4-FFF2-40B4-BE49-F238E27FC236}">
                <a16:creationId xmlns:a16="http://schemas.microsoft.com/office/drawing/2014/main" id="{F57472E3-8A71-A5B3-88FE-A051EFAE3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544" y="1508818"/>
            <a:ext cx="955271" cy="955271"/>
          </a:xfrm>
          <a:prstGeom prst="rect">
            <a:avLst/>
          </a:prstGeom>
        </p:spPr>
      </p:pic>
      <p:sp>
        <p:nvSpPr>
          <p:cNvPr id="27" name="テキスト ボックス 26">
            <a:extLst>
              <a:ext uri="{FF2B5EF4-FFF2-40B4-BE49-F238E27FC236}">
                <a16:creationId xmlns:a16="http://schemas.microsoft.com/office/drawing/2014/main" id="{899BC32B-C9E0-8427-8176-3B62A745B133}"/>
              </a:ext>
            </a:extLst>
          </p:cNvPr>
          <p:cNvSpPr txBox="1"/>
          <p:nvPr/>
        </p:nvSpPr>
        <p:spPr>
          <a:xfrm>
            <a:off x="217437" y="6079225"/>
            <a:ext cx="6194468" cy="800219"/>
          </a:xfrm>
          <a:prstGeom prst="rect">
            <a:avLst/>
          </a:prstGeom>
          <a:noFill/>
        </p:spPr>
        <p:txBody>
          <a:bodyPr wrap="square" rtlCol="0">
            <a:spAutoFit/>
          </a:bodyPr>
          <a:lstStyle/>
          <a:p>
            <a:r>
              <a:rPr lang="ja-JP" altLang="en-US" b="1" u="sng" dirty="0"/>
              <a:t>＜大学生協ソフトウェアインフォメーション＞</a:t>
            </a:r>
            <a:br>
              <a:rPr lang="ja-JP" altLang="en-US" dirty="0"/>
            </a:br>
            <a:r>
              <a:rPr lang="ja-JP" altLang="en-US" sz="1400" dirty="0"/>
              <a:t>一般的なソフトから専門ソフトまで幅広く取り扱っております。</a:t>
            </a:r>
            <a:endParaRPr lang="en-US" altLang="ja-JP" sz="1400" dirty="0"/>
          </a:p>
          <a:p>
            <a:r>
              <a:rPr kumimoji="1" lang="en-US" altLang="ja-JP" sz="1400" dirty="0"/>
              <a:t>https://software.univcoop.or.jp/</a:t>
            </a:r>
            <a:endParaRPr kumimoji="1" lang="ja-JP" altLang="en-US" sz="1400" dirty="0"/>
          </a:p>
        </p:txBody>
      </p:sp>
      <p:pic>
        <p:nvPicPr>
          <p:cNvPr id="29" name="図 28" descr="QR コード&#10;&#10;自動的に生成された説明">
            <a:extLst>
              <a:ext uri="{FF2B5EF4-FFF2-40B4-BE49-F238E27FC236}">
                <a16:creationId xmlns:a16="http://schemas.microsoft.com/office/drawing/2014/main" id="{B1726223-8BD6-25BD-6118-059C92DDB3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1351" y="5575384"/>
            <a:ext cx="955272" cy="955272"/>
          </a:xfrm>
          <a:prstGeom prst="rect">
            <a:avLst/>
          </a:prstGeom>
        </p:spPr>
      </p:pic>
      <p:pic>
        <p:nvPicPr>
          <p:cNvPr id="31" name="図 30" descr="挿絵, 抽象 が含まれている画像&#10;&#10;自動的に生成された説明">
            <a:extLst>
              <a:ext uri="{FF2B5EF4-FFF2-40B4-BE49-F238E27FC236}">
                <a16:creationId xmlns:a16="http://schemas.microsoft.com/office/drawing/2014/main" id="{4F261FC5-1AA4-04D8-7066-030DB6EFD4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068" y="7190935"/>
            <a:ext cx="3482340" cy="617220"/>
          </a:xfrm>
          <a:prstGeom prst="rect">
            <a:avLst/>
          </a:prstGeom>
          <a:ln>
            <a:solidFill>
              <a:schemeClr val="tx1"/>
            </a:solidFill>
          </a:ln>
        </p:spPr>
      </p:pic>
      <p:sp>
        <p:nvSpPr>
          <p:cNvPr id="34" name="テキスト ボックス 33">
            <a:extLst>
              <a:ext uri="{FF2B5EF4-FFF2-40B4-BE49-F238E27FC236}">
                <a16:creationId xmlns:a16="http://schemas.microsoft.com/office/drawing/2014/main" id="{3BB5798B-7530-8708-5FB7-9CE67F012492}"/>
              </a:ext>
            </a:extLst>
          </p:cNvPr>
          <p:cNvSpPr txBox="1"/>
          <p:nvPr/>
        </p:nvSpPr>
        <p:spPr>
          <a:xfrm>
            <a:off x="275107" y="7822129"/>
            <a:ext cx="5091458" cy="1015663"/>
          </a:xfrm>
          <a:prstGeom prst="rect">
            <a:avLst/>
          </a:prstGeom>
          <a:noFill/>
        </p:spPr>
        <p:txBody>
          <a:bodyPr wrap="square" rtlCol="0">
            <a:spAutoFit/>
          </a:bodyPr>
          <a:lstStyle/>
          <a:p>
            <a:r>
              <a:rPr lang="ja-JP" altLang="en-US" b="1" u="sng" dirty="0"/>
              <a:t>＜大学生協のカスタマイズ</a:t>
            </a:r>
            <a:r>
              <a:rPr lang="en-US" altLang="ja-JP" b="1" u="sng" dirty="0"/>
              <a:t>PC</a:t>
            </a:r>
            <a:r>
              <a:rPr lang="ja-JP" altLang="en-US" b="1" u="sng" dirty="0"/>
              <a:t>サイト＞</a:t>
            </a:r>
            <a:br>
              <a:rPr lang="ja-JP" altLang="en-US" dirty="0"/>
            </a:br>
            <a:r>
              <a:rPr lang="ja-JP" altLang="en-US" sz="1400" dirty="0"/>
              <a:t>利用目的に合わせて</a:t>
            </a:r>
            <a:r>
              <a:rPr lang="en-US" altLang="ja-JP" sz="1400" dirty="0"/>
              <a:t>PC</a:t>
            </a:r>
            <a:r>
              <a:rPr lang="ja-JP" altLang="en-US" sz="1400" dirty="0"/>
              <a:t>をオリジナルカスタマイズできます。</a:t>
            </a:r>
            <a:endParaRPr lang="en-US" altLang="ja-JP" sz="1400" dirty="0"/>
          </a:p>
          <a:p>
            <a:r>
              <a:rPr lang="en-US" altLang="ja-JP" sz="1400" dirty="0"/>
              <a:t>Apple</a:t>
            </a:r>
            <a:r>
              <a:rPr lang="ja-JP" altLang="en-US" sz="1400" dirty="0"/>
              <a:t>、</a:t>
            </a:r>
            <a:r>
              <a:rPr lang="en-US" altLang="ja-JP" sz="1400" dirty="0"/>
              <a:t>Panasonic</a:t>
            </a:r>
            <a:r>
              <a:rPr lang="ja-JP" altLang="en-US" sz="1400" dirty="0"/>
              <a:t>、</a:t>
            </a:r>
            <a:r>
              <a:rPr lang="en-US" altLang="ja-JP" sz="1400" dirty="0"/>
              <a:t>DELL</a:t>
            </a:r>
            <a:r>
              <a:rPr lang="ja-JP" altLang="en-US" sz="1400" dirty="0"/>
              <a:t>、</a:t>
            </a:r>
            <a:r>
              <a:rPr lang="en-US" altLang="ja-JP" sz="1400" dirty="0"/>
              <a:t>hp</a:t>
            </a:r>
            <a:r>
              <a:rPr lang="ja-JP" altLang="en-US" sz="1400" dirty="0"/>
              <a:t>、</a:t>
            </a:r>
            <a:r>
              <a:rPr lang="en-US" altLang="ja-JP" sz="1400" dirty="0"/>
              <a:t>NEC</a:t>
            </a:r>
            <a:r>
              <a:rPr lang="ja-JP" altLang="en-US" sz="1400" dirty="0"/>
              <a:t>、富士通など</a:t>
            </a:r>
            <a:br>
              <a:rPr lang="en-US" altLang="ja-JP" sz="1400" dirty="0"/>
            </a:br>
            <a:r>
              <a:rPr lang="ja-JP" altLang="en-US" sz="1400" dirty="0"/>
              <a:t>https://custompc.univcoop.or.jp/index.html</a:t>
            </a:r>
            <a:endParaRPr kumimoji="1" lang="ja-JP" altLang="en-US" sz="1400" dirty="0"/>
          </a:p>
        </p:txBody>
      </p:sp>
      <p:pic>
        <p:nvPicPr>
          <p:cNvPr id="36" name="図 35" descr="QR コード&#10;&#10;自動的に生成された説明">
            <a:extLst>
              <a:ext uri="{FF2B5EF4-FFF2-40B4-BE49-F238E27FC236}">
                <a16:creationId xmlns:a16="http://schemas.microsoft.com/office/drawing/2014/main" id="{51A10C63-B526-6F83-665B-D35C1A16DD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1246" y="7415149"/>
            <a:ext cx="995500" cy="995500"/>
          </a:xfrm>
          <a:prstGeom prst="rect">
            <a:avLst/>
          </a:prstGeom>
        </p:spPr>
      </p:pic>
      <p:sp>
        <p:nvSpPr>
          <p:cNvPr id="39" name="テキスト ボックス 38">
            <a:extLst>
              <a:ext uri="{FF2B5EF4-FFF2-40B4-BE49-F238E27FC236}">
                <a16:creationId xmlns:a16="http://schemas.microsoft.com/office/drawing/2014/main" id="{8B2060D6-8534-AAB6-0100-1C2F29EA8CFC}"/>
              </a:ext>
            </a:extLst>
          </p:cNvPr>
          <p:cNvSpPr txBox="1"/>
          <p:nvPr/>
        </p:nvSpPr>
        <p:spPr>
          <a:xfrm>
            <a:off x="1636223" y="1023593"/>
            <a:ext cx="5146222" cy="369332"/>
          </a:xfrm>
          <a:prstGeom prst="rect">
            <a:avLst/>
          </a:prstGeom>
          <a:noFill/>
        </p:spPr>
        <p:txBody>
          <a:bodyPr wrap="square" rtlCol="0">
            <a:spAutoFit/>
          </a:bodyPr>
          <a:lstStyle/>
          <a:p>
            <a:r>
              <a:rPr lang="ja-JP" altLang="en-US" b="1" u="sng" dirty="0"/>
              <a:t>＜校費御用聞きサービス</a:t>
            </a:r>
            <a:r>
              <a:rPr lang="ja-JP" altLang="en-US" sz="1200" b="1" u="sng" dirty="0"/>
              <a:t>（大学生協</a:t>
            </a:r>
            <a:r>
              <a:rPr lang="en-US" altLang="ja-JP" sz="1200" b="1" u="sng" dirty="0"/>
              <a:t>WEB</a:t>
            </a:r>
            <a:r>
              <a:rPr lang="ja-JP" altLang="en-US" sz="1200" b="1" u="sng" dirty="0"/>
              <a:t>見積サービス）</a:t>
            </a:r>
            <a:r>
              <a:rPr lang="ja-JP" altLang="en-US" b="1" u="sng" dirty="0"/>
              <a:t>＞</a:t>
            </a:r>
            <a:endParaRPr kumimoji="1" lang="ja-JP" altLang="en-US" sz="1300" dirty="0"/>
          </a:p>
        </p:txBody>
      </p:sp>
      <p:sp>
        <p:nvSpPr>
          <p:cNvPr id="40" name="正方形/長方形 39">
            <a:extLst>
              <a:ext uri="{FF2B5EF4-FFF2-40B4-BE49-F238E27FC236}">
                <a16:creationId xmlns:a16="http://schemas.microsoft.com/office/drawing/2014/main" id="{C8CDEDD8-932C-DD6A-A631-D3431D022A49}"/>
              </a:ext>
            </a:extLst>
          </p:cNvPr>
          <p:cNvSpPr/>
          <p:nvPr/>
        </p:nvSpPr>
        <p:spPr>
          <a:xfrm>
            <a:off x="197067" y="941165"/>
            <a:ext cx="6454124" cy="1741887"/>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CCE04922-6B61-6582-96F4-B1A355DC42DC}"/>
              </a:ext>
            </a:extLst>
          </p:cNvPr>
          <p:cNvSpPr/>
          <p:nvPr/>
        </p:nvSpPr>
        <p:spPr>
          <a:xfrm>
            <a:off x="197067" y="2820860"/>
            <a:ext cx="6454124" cy="2333341"/>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85B2FC82-932C-6B27-8DCE-E726F158EAA7}"/>
              </a:ext>
            </a:extLst>
          </p:cNvPr>
          <p:cNvSpPr/>
          <p:nvPr/>
        </p:nvSpPr>
        <p:spPr>
          <a:xfrm>
            <a:off x="167103" y="5248213"/>
            <a:ext cx="6454124" cy="1652522"/>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E615379C-7710-12E8-9D25-2771764FB90F}"/>
              </a:ext>
            </a:extLst>
          </p:cNvPr>
          <p:cNvSpPr/>
          <p:nvPr/>
        </p:nvSpPr>
        <p:spPr>
          <a:xfrm>
            <a:off x="168501" y="7044857"/>
            <a:ext cx="6454124" cy="1777946"/>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7416CAC9-FF90-A3F5-2097-8D812517AC85}"/>
              </a:ext>
            </a:extLst>
          </p:cNvPr>
          <p:cNvSpPr txBox="1"/>
          <p:nvPr/>
        </p:nvSpPr>
        <p:spPr>
          <a:xfrm>
            <a:off x="4179371" y="5338882"/>
            <a:ext cx="1426788" cy="646331"/>
          </a:xfrm>
          <a:prstGeom prst="rect">
            <a:avLst/>
          </a:prstGeom>
          <a:noFill/>
          <a:ln>
            <a:noFill/>
            <a:prstDash val="sysDot"/>
          </a:ln>
        </p:spPr>
        <p:txBody>
          <a:bodyPr wrap="square" rtlCol="0">
            <a:spAutoFit/>
          </a:bodyPr>
          <a:lstStyle/>
          <a:p>
            <a:r>
              <a:rPr kumimoji="1" lang="en-US" altLang="ja-JP" sz="1200" dirty="0"/>
              <a:t>※</a:t>
            </a:r>
            <a:r>
              <a:rPr kumimoji="1" lang="ja-JP" altLang="en-US" sz="1200" dirty="0"/>
              <a:t>ご注文は校費御用聞きサービスを</a:t>
            </a:r>
            <a:endParaRPr kumimoji="1" lang="en-US" altLang="ja-JP" sz="1200" dirty="0"/>
          </a:p>
          <a:p>
            <a:r>
              <a:rPr kumimoji="1" lang="ja-JP" altLang="en-US" sz="1200" dirty="0"/>
              <a:t>ご利用ください</a:t>
            </a:r>
          </a:p>
        </p:txBody>
      </p:sp>
      <p:sp>
        <p:nvSpPr>
          <p:cNvPr id="46" name="テキスト ボックス 45">
            <a:extLst>
              <a:ext uri="{FF2B5EF4-FFF2-40B4-BE49-F238E27FC236}">
                <a16:creationId xmlns:a16="http://schemas.microsoft.com/office/drawing/2014/main" id="{968B1B32-1A92-B080-A297-9721500CE4A9}"/>
              </a:ext>
            </a:extLst>
          </p:cNvPr>
          <p:cNvSpPr txBox="1"/>
          <p:nvPr/>
        </p:nvSpPr>
        <p:spPr>
          <a:xfrm>
            <a:off x="3908579" y="7126866"/>
            <a:ext cx="1564592" cy="830997"/>
          </a:xfrm>
          <a:prstGeom prst="rect">
            <a:avLst/>
          </a:prstGeom>
          <a:noFill/>
          <a:ln>
            <a:noFill/>
            <a:prstDash val="sysDot"/>
          </a:ln>
        </p:spPr>
        <p:txBody>
          <a:bodyPr wrap="square" rtlCol="0">
            <a:spAutoFit/>
          </a:bodyPr>
          <a:lstStyle/>
          <a:p>
            <a:r>
              <a:rPr kumimoji="1" lang="en-US" altLang="ja-JP" sz="1200" dirty="0"/>
              <a:t>※</a:t>
            </a:r>
            <a:r>
              <a:rPr kumimoji="1" lang="ja-JP" altLang="en-US" sz="1200" dirty="0"/>
              <a:t>カスタマイズ後、ご注文は校費御用聞きサービスを</a:t>
            </a:r>
            <a:endParaRPr kumimoji="1" lang="en-US" altLang="ja-JP" sz="1200" dirty="0"/>
          </a:p>
          <a:p>
            <a:r>
              <a:rPr kumimoji="1" lang="ja-JP" altLang="en-US" sz="1200" dirty="0"/>
              <a:t>ご利用ください</a:t>
            </a:r>
          </a:p>
        </p:txBody>
      </p:sp>
      <p:grpSp>
        <p:nvGrpSpPr>
          <p:cNvPr id="17" name="グループ化 16">
            <a:extLst>
              <a:ext uri="{FF2B5EF4-FFF2-40B4-BE49-F238E27FC236}">
                <a16:creationId xmlns:a16="http://schemas.microsoft.com/office/drawing/2014/main" id="{97FE1337-2D85-2F6D-F060-D07FB0153C86}"/>
              </a:ext>
            </a:extLst>
          </p:cNvPr>
          <p:cNvGrpSpPr/>
          <p:nvPr/>
        </p:nvGrpSpPr>
        <p:grpSpPr>
          <a:xfrm>
            <a:off x="247401" y="2904145"/>
            <a:ext cx="1478704" cy="1388470"/>
            <a:chOff x="290296" y="2566971"/>
            <a:chExt cx="1478704" cy="1388470"/>
          </a:xfrm>
        </p:grpSpPr>
        <p:pic>
          <p:nvPicPr>
            <p:cNvPr id="8" name="図 7" descr="ダイアグラム が含まれている画像&#10;&#10;自動的に生成された説明">
              <a:extLst>
                <a:ext uri="{FF2B5EF4-FFF2-40B4-BE49-F238E27FC236}">
                  <a16:creationId xmlns:a16="http://schemas.microsoft.com/office/drawing/2014/main" id="{B441A74C-17DF-7272-6DA7-74B64B393851}"/>
                </a:ext>
              </a:extLst>
            </p:cNvPr>
            <p:cNvPicPr>
              <a:picLocks noChangeAspect="1"/>
            </p:cNvPicPr>
            <p:nvPr/>
          </p:nvPicPr>
          <p:blipFill rotWithShape="1">
            <a:blip r:embed="rId9">
              <a:extLst>
                <a:ext uri="{28A0092B-C50C-407E-A947-70E740481C1C}">
                  <a14:useLocalDpi xmlns:a14="http://schemas.microsoft.com/office/drawing/2010/main" val="0"/>
                </a:ext>
              </a:extLst>
            </a:blip>
            <a:srcRect l="20141" t="-1556" r="26536" b="1556"/>
            <a:stretch/>
          </p:blipFill>
          <p:spPr>
            <a:xfrm>
              <a:off x="348534" y="3275294"/>
              <a:ext cx="1420466" cy="680147"/>
            </a:xfrm>
            <a:prstGeom prst="rect">
              <a:avLst/>
            </a:prstGeom>
          </p:spPr>
        </p:pic>
        <p:pic>
          <p:nvPicPr>
            <p:cNvPr id="15" name="図 14" descr="ダイアグラム が含まれている画像&#10;&#10;自動的に生成された説明">
              <a:extLst>
                <a:ext uri="{FF2B5EF4-FFF2-40B4-BE49-F238E27FC236}">
                  <a16:creationId xmlns:a16="http://schemas.microsoft.com/office/drawing/2014/main" id="{965BAF1A-B653-A103-C669-5ECE39B112D2}"/>
                </a:ext>
              </a:extLst>
            </p:cNvPr>
            <p:cNvPicPr>
              <a:picLocks noChangeAspect="1"/>
            </p:cNvPicPr>
            <p:nvPr/>
          </p:nvPicPr>
          <p:blipFill rotWithShape="1">
            <a:blip r:embed="rId9">
              <a:extLst>
                <a:ext uri="{28A0092B-C50C-407E-A947-70E740481C1C}">
                  <a14:useLocalDpi xmlns:a14="http://schemas.microsoft.com/office/drawing/2010/main" val="0"/>
                </a:ext>
              </a:extLst>
            </a:blip>
            <a:srcRect l="74129"/>
            <a:stretch/>
          </p:blipFill>
          <p:spPr>
            <a:xfrm>
              <a:off x="925204" y="2566971"/>
              <a:ext cx="843795" cy="832729"/>
            </a:xfrm>
            <a:prstGeom prst="rect">
              <a:avLst/>
            </a:prstGeom>
          </p:spPr>
        </p:pic>
        <p:pic>
          <p:nvPicPr>
            <p:cNvPr id="16" name="図 15" descr="ダイアグラム が含まれている画像&#10;&#10;自動的に生成された説明">
              <a:extLst>
                <a:ext uri="{FF2B5EF4-FFF2-40B4-BE49-F238E27FC236}">
                  <a16:creationId xmlns:a16="http://schemas.microsoft.com/office/drawing/2014/main" id="{776636AC-0A3A-CB3F-3E06-4B1AEF664C04}"/>
                </a:ext>
              </a:extLst>
            </p:cNvPr>
            <p:cNvPicPr>
              <a:picLocks noChangeAspect="1"/>
            </p:cNvPicPr>
            <p:nvPr/>
          </p:nvPicPr>
          <p:blipFill rotWithShape="1">
            <a:blip r:embed="rId9">
              <a:extLst>
                <a:ext uri="{28A0092B-C50C-407E-A947-70E740481C1C}">
                  <a14:useLocalDpi xmlns:a14="http://schemas.microsoft.com/office/drawing/2010/main" val="0"/>
                </a:ext>
              </a:extLst>
            </a:blip>
            <a:srcRect l="-1703" r="78837"/>
            <a:stretch/>
          </p:blipFill>
          <p:spPr>
            <a:xfrm>
              <a:off x="290296" y="2572621"/>
              <a:ext cx="663665" cy="741012"/>
            </a:xfrm>
            <a:prstGeom prst="rect">
              <a:avLst/>
            </a:prstGeom>
          </p:spPr>
        </p:pic>
      </p:grpSp>
      <p:pic>
        <p:nvPicPr>
          <p:cNvPr id="19" name="図 18" descr="QR コード&#10;&#10;自動的に生成された説明">
            <a:extLst>
              <a:ext uri="{FF2B5EF4-FFF2-40B4-BE49-F238E27FC236}">
                <a16:creationId xmlns:a16="http://schemas.microsoft.com/office/drawing/2014/main" id="{F8CA0193-8887-7BDB-5F74-80A254EB84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9237" y="3119338"/>
            <a:ext cx="919445" cy="919445"/>
          </a:xfrm>
          <a:prstGeom prst="rect">
            <a:avLst/>
          </a:prstGeom>
        </p:spPr>
      </p:pic>
      <p:sp>
        <p:nvSpPr>
          <p:cNvPr id="23" name="テキスト ボックス 22">
            <a:extLst>
              <a:ext uri="{FF2B5EF4-FFF2-40B4-BE49-F238E27FC236}">
                <a16:creationId xmlns:a16="http://schemas.microsoft.com/office/drawing/2014/main" id="{3440E3D5-96E4-4DF1-A09C-F62985E5372F}"/>
              </a:ext>
            </a:extLst>
          </p:cNvPr>
          <p:cNvSpPr txBox="1"/>
          <p:nvPr/>
        </p:nvSpPr>
        <p:spPr>
          <a:xfrm>
            <a:off x="305639" y="4385111"/>
            <a:ext cx="6211176" cy="646331"/>
          </a:xfrm>
          <a:prstGeom prst="rect">
            <a:avLst/>
          </a:prstGeom>
          <a:noFill/>
        </p:spPr>
        <p:txBody>
          <a:bodyPr wrap="square" rtlCol="0">
            <a:spAutoFit/>
          </a:bodyPr>
          <a:lstStyle/>
          <a:p>
            <a:r>
              <a:rPr kumimoji="1" lang="en-US" altLang="ja-JP" sz="1200" dirty="0"/>
              <a:t>※</a:t>
            </a:r>
            <a:r>
              <a:rPr kumimoji="1" lang="ja-JP" altLang="en-US" sz="1200" dirty="0"/>
              <a:t>「大学生協の書籍オンラインサイト」は</a:t>
            </a:r>
            <a:r>
              <a:rPr kumimoji="1" lang="en-US" altLang="ja-JP" sz="1200" dirty="0"/>
              <a:t>2024</a:t>
            </a:r>
            <a:r>
              <a:rPr kumimoji="1" lang="ja-JP" altLang="en-US" sz="1200" dirty="0"/>
              <a:t>年</a:t>
            </a:r>
            <a:r>
              <a:rPr kumimoji="1" lang="en-US" altLang="ja-JP" sz="1200" dirty="0"/>
              <a:t>12</a:t>
            </a:r>
            <a:r>
              <a:rPr kumimoji="1" lang="ja-JP" altLang="en-US" sz="1200" dirty="0"/>
              <a:t>月末をもって終了します。</a:t>
            </a:r>
            <a:r>
              <a:rPr kumimoji="1" lang="en-US" altLang="ja-JP" sz="1200" dirty="0"/>
              <a:t>6</a:t>
            </a:r>
            <a:r>
              <a:rPr kumimoji="1" lang="ja-JP" altLang="en-US" sz="1200" dirty="0"/>
              <a:t>月から和書のご注文は「</a:t>
            </a:r>
            <a:r>
              <a:rPr kumimoji="1" lang="en-US" altLang="ja-JP" sz="1200" dirty="0" err="1"/>
              <a:t>Honya</a:t>
            </a:r>
            <a:r>
              <a:rPr kumimoji="1" lang="en-US" altLang="ja-JP" sz="1200" dirty="0"/>
              <a:t> Club</a:t>
            </a:r>
            <a:r>
              <a:rPr kumimoji="1" lang="ja-JP" altLang="en-US" sz="1200" dirty="0"/>
              <a:t>」をご利用ください。</a:t>
            </a:r>
            <a:r>
              <a:rPr kumimoji="1" lang="en-US" altLang="ja-JP" sz="1200" dirty="0" err="1"/>
              <a:t>Honya</a:t>
            </a:r>
            <a:r>
              <a:rPr kumimoji="1" lang="en-US" altLang="ja-JP" sz="1200" dirty="0"/>
              <a:t> Club</a:t>
            </a:r>
            <a:r>
              <a:rPr kumimoji="1" lang="ja-JP" altLang="en-US" sz="1200" dirty="0"/>
              <a:t>は</a:t>
            </a:r>
            <a:r>
              <a:rPr kumimoji="1" lang="en-US" altLang="ja-JP" sz="1200" dirty="0"/>
              <a:t>Portal Site</a:t>
            </a:r>
            <a:r>
              <a:rPr kumimoji="1" lang="ja-JP" altLang="en-US" sz="1200" dirty="0"/>
              <a:t>内よりお入り</a:t>
            </a:r>
            <a:r>
              <a:rPr kumimoji="1" lang="ja-JP" altLang="en-US" sz="1200"/>
              <a:t>ください。なお会員登録情報や購入</a:t>
            </a:r>
            <a:r>
              <a:rPr kumimoji="1" lang="ja-JP" altLang="en-US" sz="1200" dirty="0"/>
              <a:t>履歴は引継がれないのでご注意くだささい。</a:t>
            </a:r>
          </a:p>
        </p:txBody>
      </p:sp>
    </p:spTree>
    <p:extLst>
      <p:ext uri="{BB962C8B-B14F-4D97-AF65-F5344CB8AC3E}">
        <p14:creationId xmlns:p14="http://schemas.microsoft.com/office/powerpoint/2010/main" val="36937407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E2B330965AB2C47A1E842C395D5BEEC" ma:contentTypeVersion="13" ma:contentTypeDescription="新しいドキュメントを作成します。" ma:contentTypeScope="" ma:versionID="874717127758d3b8fa650d7f8e2da49d">
  <xsd:schema xmlns:xsd="http://www.w3.org/2001/XMLSchema" xmlns:xs="http://www.w3.org/2001/XMLSchema" xmlns:p="http://schemas.microsoft.com/office/2006/metadata/properties" xmlns:ns2="a223782a-a2d1-459b-884e-acec7cb24ee1" xmlns:ns3="0d05ca80-ce83-4ad2-a219-fd22f17b35f6" targetNamespace="http://schemas.microsoft.com/office/2006/metadata/properties" ma:root="true" ma:fieldsID="30bc444429ad5b282f4dc516c1ec66ac" ns2:_="" ns3:_="">
    <xsd:import namespace="a223782a-a2d1-459b-884e-acec7cb24ee1"/>
    <xsd:import namespace="0d05ca80-ce83-4ad2-a219-fd22f17b35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23782a-a2d1-459b-884e-acec7cb24e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c062685a-0680-491d-b45e-f1a4832ed332"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05ca80-ce83-4ad2-a219-fd22f17b35f6"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e2797295-fd27-4bc9-b74a-79df9a4c5cf9}" ma:internalName="TaxCatchAll" ma:showField="CatchAllData" ma:web="0d05ca80-ce83-4ad2-a219-fd22f17b35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664877-2A74-4A11-B4E9-B06B425FA822}">
  <ds:schemaRefs>
    <ds:schemaRef ds:uri="http://schemas.microsoft.com/sharepoint/v3/contenttype/forms"/>
  </ds:schemaRefs>
</ds:datastoreItem>
</file>

<file path=customXml/itemProps2.xml><?xml version="1.0" encoding="utf-8"?>
<ds:datastoreItem xmlns:ds="http://schemas.openxmlformats.org/officeDocument/2006/customXml" ds:itemID="{5C0D060F-3AF9-49A2-A122-8BDD067559EF}">
  <ds:schemaRefs>
    <ds:schemaRef ds:uri="0d05ca80-ce83-4ad2-a219-fd22f17b35f6"/>
    <ds:schemaRef ds:uri="a223782a-a2d1-459b-884e-acec7cb24e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1281</TotalTime>
  <Words>2537</Words>
  <Application>Microsoft Office PowerPoint</Application>
  <PresentationFormat>A4 210 x 297 mm</PresentationFormat>
  <Paragraphs>176</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AR丸ゴシック体E</vt:lpstr>
      <vt:lpstr>BIZ UDゴシック</vt:lpstr>
      <vt:lpstr>HGP創英角ｺﾞｼｯｸUB</vt:lpstr>
      <vt:lpstr>ＭＳ 明朝</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高木 利彰</dc:creator>
  <cp:lastModifiedBy>高吉 宏明</cp:lastModifiedBy>
  <cp:revision>13</cp:revision>
  <cp:lastPrinted>2024-05-29T05:52:11Z</cp:lastPrinted>
  <dcterms:created xsi:type="dcterms:W3CDTF">2023-09-06T02:12:22Z</dcterms:created>
  <dcterms:modified xsi:type="dcterms:W3CDTF">2024-05-29T09:57:37Z</dcterms:modified>
</cp:coreProperties>
</file>